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Quicksand"/>
      <p:regular r:id="rId26"/>
      <p:bold r:id="rId27"/>
    </p:embeddedFont>
    <p:embeddedFont>
      <p:font typeface="Comfortaa"/>
      <p:regular r:id="rId28"/>
      <p:bold r:id="rId29"/>
    </p:embeddedFont>
    <p:embeddedFont>
      <p:font typeface="Quicksand Light"/>
      <p:regular r:id="rId30"/>
      <p:bold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6" roundtripDataSignature="AMtx7mgvmYtNBbHerHxK2F6JhK+hO5zZf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Quicksand-regular.fntdata"/><Relationship Id="rId25" Type="http://schemas.openxmlformats.org/officeDocument/2006/relationships/slide" Target="slides/slide21.xml"/><Relationship Id="rId28" Type="http://schemas.openxmlformats.org/officeDocument/2006/relationships/font" Target="fonts/Comfortaa-regular.fntdata"/><Relationship Id="rId27" Type="http://schemas.openxmlformats.org/officeDocument/2006/relationships/font" Target="fonts/Quicksand-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Comfortaa-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QuicksandLight-bold.fntdata"/><Relationship Id="rId30" Type="http://schemas.openxmlformats.org/officeDocument/2006/relationships/font" Target="fonts/QuicksandLight-regular.fntdata"/><Relationship Id="rId11" Type="http://schemas.openxmlformats.org/officeDocument/2006/relationships/slide" Target="slides/slide7.xml"/><Relationship Id="rId33" Type="http://schemas.openxmlformats.org/officeDocument/2006/relationships/font" Target="fonts/OpenSans-bold.fntdata"/><Relationship Id="rId10" Type="http://schemas.openxmlformats.org/officeDocument/2006/relationships/slide" Target="slides/slide6.xml"/><Relationship Id="rId32" Type="http://schemas.openxmlformats.org/officeDocument/2006/relationships/font" Target="fonts/OpenSans-regular.fntdata"/><Relationship Id="rId13" Type="http://schemas.openxmlformats.org/officeDocument/2006/relationships/slide" Target="slides/slide9.xml"/><Relationship Id="rId35" Type="http://schemas.openxmlformats.org/officeDocument/2006/relationships/font" Target="fonts/OpenSans-boldItalic.fntdata"/><Relationship Id="rId12" Type="http://schemas.openxmlformats.org/officeDocument/2006/relationships/slide" Target="slides/slide8.xml"/><Relationship Id="rId34" Type="http://schemas.openxmlformats.org/officeDocument/2006/relationships/font" Target="fonts/OpenSans-italic.fntdata"/><Relationship Id="rId15" Type="http://schemas.openxmlformats.org/officeDocument/2006/relationships/slide" Target="slides/slide11.xml"/><Relationship Id="rId14" Type="http://schemas.openxmlformats.org/officeDocument/2006/relationships/slide" Target="slides/slide10.xml"/><Relationship Id="rId36" Type="http://customschemas.google.com/relationships/presentationmetadata" Target="meta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magnifying-glass-document-33170/" TargetMode="External"/><Relationship Id="rId3" Type="http://schemas.openxmlformats.org/officeDocument/2006/relationships/hyperlink" Target="https://pixabay.com/users/clker-free-vector-images-3736/?utm_source=link-attribution&amp;utm_medium=referral&amp;utm_campaign=image&amp;utm_content=33170" TargetMode="External"/><Relationship Id="rId4" Type="http://schemas.openxmlformats.org/officeDocument/2006/relationships/hyperlink" Target="https://pixabay.com/?utm_source=link-attribution&amp;utm_medium=referral&amp;utm_campaign=image&amp;utm_content=33170"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illustrations/hourglass-time-sand-run-out-3308818/" TargetMode="External"/><Relationship Id="rId3" Type="http://schemas.openxmlformats.org/officeDocument/2006/relationships/hyperlink" Target="https://pixabay.com/users/dergestaltercottbus-5321869/?utm_source=link-attribution&amp;utm_medium=referral&amp;utm_campaign=image&amp;utm_content=3308818" TargetMode="External"/><Relationship Id="rId4" Type="http://schemas.openxmlformats.org/officeDocument/2006/relationships/hyperlink" Target="https://pixabay.com/?utm_source=link-attribution&amp;utm_medium=referral&amp;utm_campaign=image&amp;utm_content=3308818"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children-child-mum-dad-family-4150273/"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Pixabay copyright free image: https://pixabay.com/vectors/speedometer-speed-meter-fast-power-1063350/</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the ability of your students you could give them just the code and ask them what each line does or fill in more of the blanks from the code conversation and just leave a few for them to complete.  There are three levels of code conversation for the students, 1 is the most basic.</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af31acb8c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gaf31acb8cb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pixabay copyright free image: </a:t>
            </a:r>
            <a:r>
              <a:rPr lang="en-GB" sz="1000" u="sng">
                <a:solidFill>
                  <a:schemeClr val="hlink"/>
                </a:solidFill>
                <a:hlinkClick r:id="rId2"/>
              </a:rPr>
              <a:t>https://pixabay.com/vectors/magnifying-glass-document-33170/</a:t>
            </a:r>
            <a:endParaRPr sz="1000"/>
          </a:p>
          <a:p>
            <a:pPr indent="0" lvl="0" marL="0" rtl="0" algn="l">
              <a:lnSpc>
                <a:spcPct val="100000"/>
              </a:lnSpc>
              <a:spcBef>
                <a:spcPts val="0"/>
              </a:spcBef>
              <a:spcAft>
                <a:spcPts val="0"/>
              </a:spcAft>
              <a:buSzPts val="1100"/>
              <a:buNone/>
            </a:pPr>
            <a:r>
              <a:rPr lang="en-GB">
                <a:solidFill>
                  <a:srgbClr val="191B26"/>
                </a:solidFill>
                <a:latin typeface="Open Sans"/>
                <a:ea typeface="Open Sans"/>
                <a:cs typeface="Open Sans"/>
                <a:sym typeface="Open Sans"/>
              </a:rPr>
              <a:t>Image by </a:t>
            </a:r>
            <a:r>
              <a:rPr lang="en-GB" u="sng">
                <a:solidFill>
                  <a:srgbClr val="191B26"/>
                </a:solidFill>
                <a:latin typeface="Open Sans"/>
                <a:ea typeface="Open Sans"/>
                <a:cs typeface="Open Sans"/>
                <a:sym typeface="Open Sans"/>
                <a:hlinkClick r:id="rId3">
                  <a:extLst>
                    <a:ext uri="{A12FA001-AC4F-418D-AE19-62706E023703}">
                      <ahyp:hlinkClr val="tx"/>
                    </a:ext>
                  </a:extLst>
                </a:hlinkClick>
              </a:rPr>
              <a:t>Clker-Free-Vector-Images</a:t>
            </a:r>
            <a:r>
              <a:rPr lang="en-GB">
                <a:solidFill>
                  <a:srgbClr val="191B26"/>
                </a:solidFill>
                <a:latin typeface="Open Sans"/>
                <a:ea typeface="Open Sans"/>
                <a:cs typeface="Open Sans"/>
                <a:sym typeface="Open Sans"/>
              </a:rPr>
              <a:t> from </a:t>
            </a:r>
            <a:r>
              <a:rPr lang="en-GB" u="sng">
                <a:solidFill>
                  <a:srgbClr val="191B26"/>
                </a:solidFill>
                <a:latin typeface="Open Sans"/>
                <a:ea typeface="Open Sans"/>
                <a:cs typeface="Open Sans"/>
                <a:sym typeface="Open Sans"/>
                <a:hlinkClick r:id="rId4">
                  <a:extLst>
                    <a:ext uri="{A12FA001-AC4F-418D-AE19-62706E023703}">
                      <ahyp:hlinkClr val="tx"/>
                    </a:ext>
                  </a:extLst>
                </a:hlinkClick>
              </a:rPr>
              <a:t>Pixabay</a:t>
            </a:r>
            <a:r>
              <a:rPr lang="en-GB">
                <a:solidFill>
                  <a:srgbClr val="191B26"/>
                </a:solidFill>
                <a:highlight>
                  <a:srgbClr val="FFFFFF"/>
                </a:highlight>
                <a:latin typeface="Open Sans"/>
                <a:ea typeface="Open Sans"/>
                <a:cs typeface="Open Sans"/>
                <a:sym typeface="Open Sans"/>
              </a:rPr>
              <a:t> </a:t>
            </a:r>
            <a:endParaRPr>
              <a:solidFill>
                <a:srgbClr val="191B26"/>
              </a:solidFill>
              <a:highlight>
                <a:srgbClr val="FFFFFF"/>
              </a:highlight>
              <a:latin typeface="Open Sans"/>
              <a:ea typeface="Open Sans"/>
              <a:cs typeface="Open Sans"/>
              <a:sym typeface="Open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lesson focuses on for in range loops.  However, it is important to encourage students to keep spotting programming features and using the correct terminology to describe them.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b0857580e6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gb0857580e6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u="sng">
                <a:solidFill>
                  <a:schemeClr val="hlink"/>
                </a:solidFill>
                <a:hlinkClick r:id="rId2"/>
              </a:rPr>
              <a:t>https://pixabay.com/illustrations/hourglass-time-sand-run-out-3308818/</a:t>
            </a:r>
            <a:endParaRPr sz="1000"/>
          </a:p>
          <a:p>
            <a:pPr indent="0" lvl="0" marL="0" rtl="0" algn="l">
              <a:lnSpc>
                <a:spcPct val="100000"/>
              </a:lnSpc>
              <a:spcBef>
                <a:spcPts val="0"/>
              </a:spcBef>
              <a:spcAft>
                <a:spcPts val="0"/>
              </a:spcAft>
              <a:buSzPts val="1100"/>
              <a:buNone/>
            </a:pPr>
            <a:r>
              <a:rPr lang="en-GB">
                <a:solidFill>
                  <a:srgbClr val="191B26"/>
                </a:solidFill>
                <a:latin typeface="Open Sans"/>
                <a:ea typeface="Open Sans"/>
                <a:cs typeface="Open Sans"/>
                <a:sym typeface="Open Sans"/>
              </a:rPr>
              <a:t>Image by </a:t>
            </a:r>
            <a:r>
              <a:rPr lang="en-GB" u="sng">
                <a:solidFill>
                  <a:srgbClr val="191B26"/>
                </a:solidFill>
                <a:latin typeface="Open Sans"/>
                <a:ea typeface="Open Sans"/>
                <a:cs typeface="Open Sans"/>
                <a:sym typeface="Open Sans"/>
                <a:hlinkClick r:id="rId3">
                  <a:extLst>
                    <a:ext uri="{A12FA001-AC4F-418D-AE19-62706E023703}">
                      <ahyp:hlinkClr val="tx"/>
                    </a:ext>
                  </a:extLst>
                </a:hlinkClick>
              </a:rPr>
              <a:t>derGestalterCottbus</a:t>
            </a:r>
            <a:r>
              <a:rPr lang="en-GB">
                <a:solidFill>
                  <a:srgbClr val="191B26"/>
                </a:solidFill>
                <a:latin typeface="Open Sans"/>
                <a:ea typeface="Open Sans"/>
                <a:cs typeface="Open Sans"/>
                <a:sym typeface="Open Sans"/>
              </a:rPr>
              <a:t> from </a:t>
            </a:r>
            <a:r>
              <a:rPr lang="en-GB" u="sng">
                <a:solidFill>
                  <a:srgbClr val="191B26"/>
                </a:solidFill>
                <a:latin typeface="Open Sans"/>
                <a:ea typeface="Open Sans"/>
                <a:cs typeface="Open Sans"/>
                <a:sym typeface="Open Sans"/>
                <a:hlinkClick r:id="rId4">
                  <a:extLst>
                    <a:ext uri="{A12FA001-AC4F-418D-AE19-62706E023703}">
                      <ahyp:hlinkClr val="tx"/>
                    </a:ext>
                  </a:extLst>
                </a:hlinkClick>
              </a:rPr>
              <a:t>Pixabay</a:t>
            </a:r>
            <a:r>
              <a:rPr lang="en-GB">
                <a:solidFill>
                  <a:srgbClr val="191B26"/>
                </a:solidFill>
                <a:highlight>
                  <a:srgbClr val="FFFFFF"/>
                </a:highlight>
                <a:latin typeface="Open Sans"/>
                <a:ea typeface="Open Sans"/>
                <a:cs typeface="Open Sans"/>
                <a:sym typeface="Open Sans"/>
              </a:rPr>
              <a:t> </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ba05a7e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gba05a7e25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href="https://pixabay.com/users/gdj-1086657/?utm_source=link-attribution&amp;amp;utm_medium=referral&amp;amp;utm_campaign=image&amp;amp;utm_content=1837430"&gt;Gordon Johnson&lt;/a&gt; from &lt;a href="https://pixabay.com/?utm_source=link-attribution&amp;amp;utm_medium=referral&amp;amp;utm_campaign=image&amp;amp;utm_content=1837430"&gt;Pixabay&lt;/a&gt;</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dd97bcb1b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gdd97bcb1bb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dd97bcb1bb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dd97bcb1bb_0_1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f1676af992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gf1676af992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plenary relates directly to the starter and ensure that the students have a secure understanding of the micro:bit hardware.</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 name="Google Shape;34;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f7b5a3626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gf7b5a36262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the class you may decide to take the plenary worksheet in for assessment purposes or you may encourage the class to engage in a class discussion and correct their own work, to encourage overlearning.</a:t>
            </a:r>
            <a:endParaRPr sz="10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f7b5a3626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f7b5a3626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a:t>
            </a:r>
            <a:r>
              <a:rPr lang="en-GB" u="sng">
                <a:solidFill>
                  <a:schemeClr val="hlink"/>
                </a:solidFill>
                <a:hlinkClick r:id="rId2"/>
              </a:rPr>
              <a:t>https://pixabay.com/vectors/children-child-mum-dad-family-4150273/</a:t>
            </a:r>
            <a:r>
              <a:rPr lang="en-GB"/>
              <a:t> (image has been edited in line with license)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 name="Google Shape;4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Review the lesson objectives and homework from last week’s lesson with the students.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gf1676af992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gf1676af992_1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rgbClr val="434343"/>
                </a:solidFill>
              </a:rPr>
              <a:t>Teacher notes: Distribute a hard copy of the code to each pair of students so that they can start trying to talk through the code.</a:t>
            </a:r>
            <a:endParaRPr sz="1000">
              <a:solidFill>
                <a:srgbClr val="434343"/>
              </a:solidFill>
            </a:endParaRPr>
          </a:p>
          <a:p>
            <a:pPr indent="0" lvl="0" marL="0" rtl="0" algn="l">
              <a:lnSpc>
                <a:spcPct val="100000"/>
              </a:lnSpc>
              <a:spcBef>
                <a:spcPts val="0"/>
              </a:spcBef>
              <a:spcAft>
                <a:spcPts val="0"/>
              </a:spcAft>
              <a:buSzPts val="1100"/>
              <a:buNone/>
            </a:pPr>
            <a:r>
              <a:t/>
            </a:r>
            <a:endParaRPr sz="1000">
              <a:solidFill>
                <a:srgbClr val="434343"/>
              </a:solidFill>
            </a:endParaRPr>
          </a:p>
          <a:p>
            <a:pPr indent="0" lvl="0" marL="0" rtl="0" algn="l">
              <a:lnSpc>
                <a:spcPct val="100000"/>
              </a:lnSpc>
              <a:spcBef>
                <a:spcPts val="0"/>
              </a:spcBef>
              <a:spcAft>
                <a:spcPts val="0"/>
              </a:spcAft>
              <a:buSzPts val="1100"/>
              <a:buNone/>
            </a:pPr>
            <a:r>
              <a:rPr lang="en-GB" sz="1000">
                <a:solidFill>
                  <a:srgbClr val="434343"/>
                </a:solidFill>
              </a:rPr>
              <a:t>Image by &lt;a href="https://pixabay.com/users/monikap-2515080/?utm_source=link-attribution&amp;amp;utm_medium=referral&amp;amp;utm_campaign=image&amp;amp;utm_content=1517727"&gt;MonikaP&lt;/a&gt; from &lt;a href="https://pixabay.com/?utm_source=link-attribution&amp;amp;utm_medium=referral&amp;amp;utm_campaign=image&amp;amp;utm_content=1517727"&gt;Pixabay&lt;/a&gt;</a:t>
            </a:r>
            <a:endParaRPr sz="1000">
              <a:solidFill>
                <a:srgbClr val="434343"/>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Give the students 5 minutes to work on expressing the program in a couple of sentences.  Walk around listening in to the conversations and steering the students to the right answer.</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Once you have decided on your development environment you can edit this slide or add an additional one to specify how the students locate and flash the code to the micro:bit.  In addition it is worth being quite explicit about testing the fan only once the students have build up perhaps one block on the bar chart.  Then advise that they turn it off to let the charge build up.</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f1676af992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f1676af992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The students should quite easily be able to point out that the difference is the inclusion of the micro:bit in the circuit, which replaces the alligator lead clips, which were attached to the level and enable pins on the solar store.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f1676af992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f1676af992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You may need to toggle back to the previous slide to enable the students to see these part pictures within the context of the whole circuit for each project.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3" name="Google Shape;13;p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1pPr>
            <a:lvl2pPr indent="0" lvl="1"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2pPr>
            <a:lvl3pPr indent="0" lvl="2"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3pPr>
            <a:lvl4pPr indent="0" lvl="3"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4pPr>
            <a:lvl5pPr indent="0" lvl="4"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5pPr>
            <a:lvl6pPr indent="0" lvl="5"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6pPr>
            <a:lvl7pPr indent="0" lvl="6"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7pPr>
            <a:lvl8pPr indent="0" lvl="7"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8pPr>
            <a:lvl9pPr indent="0" lvl="8"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4" name="Shape 14"/>
        <p:cNvGrpSpPr/>
        <p:nvPr/>
      </p:nvGrpSpPr>
      <p:grpSpPr>
        <a:xfrm>
          <a:off x="0" y="0"/>
          <a:ext cx="0" cy="0"/>
          <a:chOff x="0" y="0"/>
          <a:chExt cx="0" cy="0"/>
        </a:xfrm>
      </p:grpSpPr>
      <p:sp>
        <p:nvSpPr>
          <p:cNvPr id="15" name="Google Shape;15;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6" name="Google Shape;16;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 name="Google Shape;17;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8" name="Shape 18"/>
        <p:cNvGrpSpPr/>
        <p:nvPr/>
      </p:nvGrpSpPr>
      <p:grpSpPr>
        <a:xfrm>
          <a:off x="0" y="0"/>
          <a:ext cx="0" cy="0"/>
          <a:chOff x="0" y="0"/>
          <a:chExt cx="0" cy="0"/>
        </a:xfrm>
      </p:grpSpPr>
      <p:sp>
        <p:nvSpPr>
          <p:cNvPr id="19" name="Google Shape;19;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0" name="Google Shape;20;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 name="Google Shape;21;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2" name="Google Shape;22;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3" name="Google Shape;23;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1"/>
          <p:cNvSpPr txBox="1"/>
          <p:nvPr>
            <p:ph type="title"/>
          </p:nvPr>
        </p:nvSpPr>
        <p:spPr>
          <a:xfrm>
            <a:off x="90350" y="470725"/>
            <a:ext cx="5421900" cy="235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800"/>
              <a:t>Solar kit lesson 2 </a:t>
            </a:r>
            <a:r>
              <a:rPr lang="en-GB" sz="3400"/>
              <a:t>Energy meter I</a:t>
            </a:r>
            <a:endParaRPr sz="3400"/>
          </a:p>
        </p:txBody>
      </p:sp>
      <p:sp>
        <p:nvSpPr>
          <p:cNvPr id="29" name="Google Shape;29;p1"/>
          <p:cNvSpPr txBox="1"/>
          <p:nvPr>
            <p:ph idx="1" type="subTitle"/>
          </p:nvPr>
        </p:nvSpPr>
        <p:spPr>
          <a:xfrm>
            <a:off x="163900" y="2826325"/>
            <a:ext cx="5655600" cy="189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Solar kit</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a:t>
            </a:r>
            <a:r>
              <a:rPr b="1" lang="en-GB" sz="1900">
                <a:latin typeface="Arial"/>
                <a:ea typeface="Arial"/>
                <a:cs typeface="Arial"/>
                <a:sym typeface="Arial"/>
              </a:rPr>
              <a:t>understanding the connections between the micro:bit and other hardware</a:t>
            </a:r>
            <a:endParaRPr b="1" sz="1900">
              <a:latin typeface="Arial"/>
              <a:ea typeface="Arial"/>
              <a:cs typeface="Arial"/>
              <a:sym typeface="Arial"/>
            </a:endParaRPr>
          </a:p>
        </p:txBody>
      </p:sp>
      <p:sp>
        <p:nvSpPr>
          <p:cNvPr id="30" name="Google Shape;30;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800"/>
              <a:buNone/>
            </a:pPr>
            <a:fld id="{00000000-1234-1234-1234-123412341234}" type="slidenum">
              <a:rPr lang="en-GB"/>
              <a:t>‹#›</a:t>
            </a:fld>
            <a:endParaRPr/>
          </a:p>
        </p:txBody>
      </p:sp>
      <p:pic>
        <p:nvPicPr>
          <p:cNvPr id="31" name="Google Shape;31;p1"/>
          <p:cNvPicPr preferRelativeResize="0"/>
          <p:nvPr/>
        </p:nvPicPr>
        <p:blipFill>
          <a:blip r:embed="rId3">
            <a:alphaModFix/>
          </a:blip>
          <a:stretch>
            <a:fillRect/>
          </a:stretch>
        </p:blipFill>
        <p:spPr>
          <a:xfrm>
            <a:off x="4880700" y="703800"/>
            <a:ext cx="4102150" cy="40188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12" name="Google Shape;112;p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3" name="Google Shape;113;p8"/>
          <p:cNvSpPr txBox="1"/>
          <p:nvPr/>
        </p:nvSpPr>
        <p:spPr>
          <a:xfrm>
            <a:off x="228700" y="1355150"/>
            <a:ext cx="8522100" cy="347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But what is it really doing - what would a programmer say?</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What were the highlights of the code?</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i.e. What programming features did you spot?  Can you find at least 5?</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14" name="Google Shape;114;p8"/>
          <p:cNvPicPr preferRelativeResize="0"/>
          <p:nvPr/>
        </p:nvPicPr>
        <p:blipFill rotWithShape="1">
          <a:blip r:embed="rId3">
            <a:alphaModFix/>
          </a:blip>
          <a:srcRect b="0" l="0" r="0" t="0"/>
          <a:stretch/>
        </p:blipFill>
        <p:spPr>
          <a:xfrm>
            <a:off x="2652695" y="2156485"/>
            <a:ext cx="3509400" cy="2151338"/>
          </a:xfrm>
          <a:prstGeom prst="rect">
            <a:avLst/>
          </a:prstGeom>
          <a:noFill/>
          <a:ln>
            <a:noFill/>
          </a:ln>
        </p:spPr>
      </p:pic>
      <p:sp>
        <p:nvSpPr>
          <p:cNvPr id="115" name="Google Shape;115;p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 - Activity 4</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af31acb8cb_0_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21" name="Google Shape;121;gaf31acb8cb_0_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cxnSp>
        <p:nvCxnSpPr>
          <p:cNvPr id="122" name="Google Shape;122;gaf31acb8cb_0_8"/>
          <p:cNvCxnSpPr/>
          <p:nvPr/>
        </p:nvCxnSpPr>
        <p:spPr>
          <a:xfrm>
            <a:off x="2721325" y="3846450"/>
            <a:ext cx="615600" cy="6600"/>
          </a:xfrm>
          <a:prstGeom prst="straightConnector1">
            <a:avLst/>
          </a:prstGeom>
          <a:noFill/>
          <a:ln cap="flat" cmpd="sng" w="9525">
            <a:solidFill>
              <a:schemeClr val="dk2"/>
            </a:solidFill>
            <a:prstDash val="solid"/>
            <a:round/>
            <a:headEnd len="sm" w="sm" type="none"/>
            <a:tailEnd len="sm" w="sm" type="none"/>
          </a:ln>
        </p:spPr>
      </p:cxnSp>
      <p:cxnSp>
        <p:nvCxnSpPr>
          <p:cNvPr id="123" name="Google Shape;123;gaf31acb8cb_0_8"/>
          <p:cNvCxnSpPr/>
          <p:nvPr/>
        </p:nvCxnSpPr>
        <p:spPr>
          <a:xfrm>
            <a:off x="2721325" y="3846450"/>
            <a:ext cx="468000" cy="6600"/>
          </a:xfrm>
          <a:prstGeom prst="straightConnector1">
            <a:avLst/>
          </a:prstGeom>
          <a:noFill/>
          <a:ln cap="flat" cmpd="sng" w="9525">
            <a:solidFill>
              <a:schemeClr val="dk2"/>
            </a:solidFill>
            <a:prstDash val="solid"/>
            <a:round/>
            <a:headEnd len="sm" w="sm" type="none"/>
            <a:tailEnd len="med" w="med" type="triangle"/>
          </a:ln>
        </p:spPr>
      </p:cxnSp>
      <p:cxnSp>
        <p:nvCxnSpPr>
          <p:cNvPr id="124" name="Google Shape;124;gaf31acb8cb_0_8"/>
          <p:cNvCxnSpPr/>
          <p:nvPr/>
        </p:nvCxnSpPr>
        <p:spPr>
          <a:xfrm>
            <a:off x="2636275" y="4350775"/>
            <a:ext cx="1769700" cy="1769700"/>
          </a:xfrm>
          <a:prstGeom prst="straightConnector1">
            <a:avLst/>
          </a:prstGeom>
          <a:noFill/>
          <a:ln cap="flat" cmpd="sng" w="9525">
            <a:solidFill>
              <a:schemeClr val="dk2"/>
            </a:solidFill>
            <a:prstDash val="solid"/>
            <a:round/>
            <a:headEnd len="sm" w="sm" type="none"/>
            <a:tailEnd len="med" w="med" type="triangle"/>
          </a:ln>
        </p:spPr>
      </p:cxnSp>
      <p:pic>
        <p:nvPicPr>
          <p:cNvPr id="125" name="Google Shape;125;gaf31acb8cb_0_8"/>
          <p:cNvPicPr preferRelativeResize="0"/>
          <p:nvPr/>
        </p:nvPicPr>
        <p:blipFill rotWithShape="1">
          <a:blip r:embed="rId3">
            <a:alphaModFix/>
          </a:blip>
          <a:srcRect b="0" l="0" r="0" t="0"/>
          <a:stretch/>
        </p:blipFill>
        <p:spPr>
          <a:xfrm>
            <a:off x="589125" y="1355150"/>
            <a:ext cx="3816851" cy="3017701"/>
          </a:xfrm>
          <a:prstGeom prst="rect">
            <a:avLst/>
          </a:prstGeom>
          <a:noFill/>
          <a:ln>
            <a:noFill/>
          </a:ln>
        </p:spPr>
      </p:pic>
      <p:sp>
        <p:nvSpPr>
          <p:cNvPr id="126" name="Google Shape;126;gaf31acb8cb_0_8"/>
          <p:cNvSpPr txBox="1"/>
          <p:nvPr/>
        </p:nvSpPr>
        <p:spPr>
          <a:xfrm>
            <a:off x="4590750" y="1355150"/>
            <a:ext cx="4164600" cy="147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lang="en-GB" sz="2100">
                <a:solidFill>
                  <a:srgbClr val="434343"/>
                </a:solidFill>
              </a:rPr>
              <a:t>This is quite a tricky and long program so we’ve split it up over two sessions…..let’s get most of the investigation done today.</a:t>
            </a:r>
            <a:endParaRPr b="0" i="0" sz="2100" u="none" cap="none" strike="noStrike">
              <a:solidFill>
                <a:srgbClr val="434343"/>
              </a:solidFill>
              <a:latin typeface="Arial"/>
              <a:ea typeface="Arial"/>
              <a:cs typeface="Arial"/>
              <a:sym typeface="Arial"/>
            </a:endParaRPr>
          </a:p>
        </p:txBody>
      </p:sp>
      <p:sp>
        <p:nvSpPr>
          <p:cNvPr id="127" name="Google Shape;127;gaf31acb8cb_0_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a:t>
            </a:r>
            <a:r>
              <a:rPr lang="en-GB" sz="1400">
                <a:latin typeface="Arial"/>
                <a:ea typeface="Arial"/>
                <a:cs typeface="Arial"/>
                <a:sym typeface="Arial"/>
              </a:rPr>
              <a:t>ctivity 4</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33" name="Google Shape;133;p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4" name="Google Shape;134;p9"/>
          <p:cNvSpPr txBox="1"/>
          <p:nvPr/>
        </p:nvSpPr>
        <p:spPr>
          <a:xfrm>
            <a:off x="310900" y="1017725"/>
            <a:ext cx="83574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Programming features: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User defined function</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Setting variables</a:t>
            </a:r>
            <a:endParaRPr sz="20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While loop</a:t>
            </a:r>
            <a:endParaRPr sz="20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For </a:t>
            </a:r>
            <a:r>
              <a:rPr lang="en-GB" sz="2000">
                <a:solidFill>
                  <a:srgbClr val="434343"/>
                </a:solidFill>
              </a:rPr>
              <a:t>in range loop</a:t>
            </a:r>
            <a:endParaRPr sz="20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Predefined function</a:t>
            </a:r>
            <a:endParaRPr sz="20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Selection statement (if)</a:t>
            </a:r>
            <a:endParaRPr sz="20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2000">
                <a:solidFill>
                  <a:srgbClr val="434343"/>
                </a:solidFill>
              </a:rPr>
              <a:t>Sleep command</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What programming features did you spot?</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35" name="Google Shape;135;p9"/>
          <p:cNvPicPr preferRelativeResize="0"/>
          <p:nvPr/>
        </p:nvPicPr>
        <p:blipFill rotWithShape="1">
          <a:blip r:embed="rId3">
            <a:alphaModFix/>
          </a:blip>
          <a:srcRect b="0" l="0" r="0" t="0"/>
          <a:stretch/>
        </p:blipFill>
        <p:spPr>
          <a:xfrm>
            <a:off x="5758726" y="1926225"/>
            <a:ext cx="2909725" cy="3032925"/>
          </a:xfrm>
          <a:prstGeom prst="rect">
            <a:avLst/>
          </a:prstGeom>
          <a:noFill/>
          <a:ln>
            <a:noFill/>
          </a:ln>
        </p:spPr>
      </p:pic>
      <p:sp>
        <p:nvSpPr>
          <p:cNvPr id="136" name="Google Shape;136;p9"/>
          <p:cNvSpPr txBox="1"/>
          <p:nvPr>
            <p:ph idx="4294967295" type="subTitle"/>
          </p:nvPr>
        </p:nvSpPr>
        <p:spPr>
          <a:xfrm>
            <a:off x="1665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a:t>
            </a:r>
            <a:r>
              <a:rPr lang="en-GB" sz="1400">
                <a:latin typeface="Arial"/>
                <a:ea typeface="Arial"/>
                <a:cs typeface="Arial"/>
                <a:sym typeface="Arial"/>
              </a:rPr>
              <a:t>ctivity 4</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42" name="Google Shape;142;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3" name="Google Shape;143;ga5e087ef53_0_0"/>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from microbit import</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sz="2000">
              <a:solidFill>
                <a:srgbClr val="666666"/>
              </a:solidFill>
            </a:endParaRPr>
          </a:p>
          <a:p>
            <a:pPr indent="0" lvl="0" marL="0" marR="0" rtl="0" algn="l">
              <a:lnSpc>
                <a:spcPct val="134482"/>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imports the micro:bit module to give you access to all the hardware that is built-in into your board. </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44" name="Google Shape;144;ga5e087ef53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
        <p:nvSpPr>
          <p:cNvPr id="145" name="Google Shape;145;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a:t>
            </a:r>
            <a:r>
              <a:rPr lang="en-GB" sz="1400">
                <a:latin typeface="Arial"/>
                <a:ea typeface="Arial"/>
                <a:cs typeface="Arial"/>
                <a:sym typeface="Arial"/>
              </a:rPr>
              <a:t> Activity 4</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0" st="0"/>
                                            </p:txEl>
                                          </p:spTgt>
                                        </p:tgtEl>
                                        <p:attrNameLst>
                                          <p:attrName>style.visibility</p:attrName>
                                        </p:attrNameLst>
                                      </p:cBhvr>
                                      <p:to>
                                        <p:strVal val="visible"/>
                                      </p:to>
                                    </p:set>
                                    <p:animEffect filter="fade" transition="in">
                                      <p:cBhvr>
                                        <p:cTn dur="1000"/>
                                        <p:tgtEl>
                                          <p:spTgt spid="14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1" st="1"/>
                                            </p:txEl>
                                          </p:spTgt>
                                        </p:tgtEl>
                                        <p:attrNameLst>
                                          <p:attrName>style.visibility</p:attrName>
                                        </p:attrNameLst>
                                      </p:cBhvr>
                                      <p:to>
                                        <p:strVal val="visible"/>
                                      </p:to>
                                    </p:set>
                                    <p:animEffect filter="fade" transition="in">
                                      <p:cBhvr>
                                        <p:cTn dur="1000"/>
                                        <p:tgtEl>
                                          <p:spTgt spid="14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2" st="2"/>
                                            </p:txEl>
                                          </p:spTgt>
                                        </p:tgtEl>
                                        <p:attrNameLst>
                                          <p:attrName>style.visibility</p:attrName>
                                        </p:attrNameLst>
                                      </p:cBhvr>
                                      <p:to>
                                        <p:strVal val="visible"/>
                                      </p:to>
                                    </p:set>
                                    <p:animEffect filter="fade" transition="in">
                                      <p:cBhvr>
                                        <p:cTn dur="1000"/>
                                        <p:tgtEl>
                                          <p:spTgt spid="14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3" st="3"/>
                                            </p:txEl>
                                          </p:spTgt>
                                        </p:tgtEl>
                                        <p:attrNameLst>
                                          <p:attrName>style.visibility</p:attrName>
                                        </p:attrNameLst>
                                      </p:cBhvr>
                                      <p:to>
                                        <p:strVal val="visible"/>
                                      </p:to>
                                    </p:set>
                                    <p:animEffect filter="fade" transition="in">
                                      <p:cBhvr>
                                        <p:cTn dur="1000"/>
                                        <p:tgtEl>
                                          <p:spTgt spid="14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4" st="4"/>
                                            </p:txEl>
                                          </p:spTgt>
                                        </p:tgtEl>
                                        <p:attrNameLst>
                                          <p:attrName>style.visibility</p:attrName>
                                        </p:attrNameLst>
                                      </p:cBhvr>
                                      <p:to>
                                        <p:strVal val="visible"/>
                                      </p:to>
                                    </p:set>
                                    <p:animEffect filter="fade" transition="in">
                                      <p:cBhvr>
                                        <p:cTn dur="1000"/>
                                        <p:tgtEl>
                                          <p:spTgt spid="14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5" st="5"/>
                                            </p:txEl>
                                          </p:spTgt>
                                        </p:tgtEl>
                                        <p:attrNameLst>
                                          <p:attrName>style.visibility</p:attrName>
                                        </p:attrNameLst>
                                      </p:cBhvr>
                                      <p:to>
                                        <p:strVal val="visible"/>
                                      </p:to>
                                    </p:set>
                                    <p:animEffect filter="fade" transition="in">
                                      <p:cBhvr>
                                        <p:cTn dur="1000"/>
                                        <p:tgtEl>
                                          <p:spTgt spid="14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6" st="6"/>
                                            </p:txEl>
                                          </p:spTgt>
                                        </p:tgtEl>
                                        <p:attrNameLst>
                                          <p:attrName>style.visibility</p:attrName>
                                        </p:attrNameLst>
                                      </p:cBhvr>
                                      <p:to>
                                        <p:strVal val="visible"/>
                                      </p:to>
                                    </p:set>
                                    <p:animEffect filter="fade" transition="in">
                                      <p:cBhvr>
                                        <p:cTn dur="1000"/>
                                        <p:tgtEl>
                                          <p:spTgt spid="14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xEl>
                                              <p:pRg end="7" st="7"/>
                                            </p:txEl>
                                          </p:spTgt>
                                        </p:tgtEl>
                                        <p:attrNameLst>
                                          <p:attrName>style.visibility</p:attrName>
                                        </p:attrNameLst>
                                      </p:cBhvr>
                                      <p:to>
                                        <p:strVal val="visible"/>
                                      </p:to>
                                    </p:set>
                                    <p:animEffect filter="fade" transition="in">
                                      <p:cBhvr>
                                        <p:cTn dur="1000"/>
                                        <p:tgtEl>
                                          <p:spTgt spid="143">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b0857580e6_0_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1" name="Google Shape;151;gb0857580e6_0_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52" name="Google Shape;152;gb0857580e6_0_2"/>
          <p:cNvSpPr txBox="1"/>
          <p:nvPr/>
        </p:nvSpPr>
        <p:spPr>
          <a:xfrm>
            <a:off x="528475" y="1289050"/>
            <a:ext cx="5112900" cy="34341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7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7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rPr lang="en-GB" sz="1800">
                <a:solidFill>
                  <a:srgbClr val="434343"/>
                </a:solidFill>
                <a:latin typeface="Comfortaa"/>
                <a:ea typeface="Comfortaa"/>
                <a:cs typeface="Comfortaa"/>
                <a:sym typeface="Comfortaa"/>
              </a:rPr>
              <a:t>P0_MAX = 812</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Creates a variable called PO_Max.  This represents 100% charged.  You might have to experiment to get the best performance from your barchart.</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p:txBody>
      </p:sp>
      <p:pic>
        <p:nvPicPr>
          <p:cNvPr id="153" name="Google Shape;153;gb0857580e6_0_2"/>
          <p:cNvPicPr preferRelativeResize="0"/>
          <p:nvPr/>
        </p:nvPicPr>
        <p:blipFill rotWithShape="1">
          <a:blip r:embed="rId3">
            <a:alphaModFix/>
          </a:blip>
          <a:srcRect b="0" l="0" r="0" t="0"/>
          <a:stretch/>
        </p:blipFill>
        <p:spPr>
          <a:xfrm>
            <a:off x="5793775" y="1170100"/>
            <a:ext cx="2492607" cy="3821002"/>
          </a:xfrm>
          <a:prstGeom prst="rect">
            <a:avLst/>
          </a:prstGeom>
          <a:noFill/>
          <a:ln>
            <a:noFill/>
          </a:ln>
        </p:spPr>
      </p:pic>
      <p:sp>
        <p:nvSpPr>
          <p:cNvPr id="154" name="Google Shape;154;gb0857580e6_0_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a:t>
            </a:r>
            <a:r>
              <a:rPr lang="en-GB" sz="1400">
                <a:latin typeface="Arial"/>
                <a:ea typeface="Arial"/>
                <a:cs typeface="Arial"/>
                <a:sym typeface="Arial"/>
              </a:rPr>
              <a:t>- Activity 4</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0" st="0"/>
                                            </p:txEl>
                                          </p:spTgt>
                                        </p:tgtEl>
                                        <p:attrNameLst>
                                          <p:attrName>style.visibility</p:attrName>
                                        </p:attrNameLst>
                                      </p:cBhvr>
                                      <p:to>
                                        <p:strVal val="visible"/>
                                      </p:to>
                                    </p:set>
                                    <p:animEffect filter="fade" transition="in">
                                      <p:cBhvr>
                                        <p:cTn dur="1000"/>
                                        <p:tgtEl>
                                          <p:spTgt spid="15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1" st="1"/>
                                            </p:txEl>
                                          </p:spTgt>
                                        </p:tgtEl>
                                        <p:attrNameLst>
                                          <p:attrName>style.visibility</p:attrName>
                                        </p:attrNameLst>
                                      </p:cBhvr>
                                      <p:to>
                                        <p:strVal val="visible"/>
                                      </p:to>
                                    </p:set>
                                    <p:animEffect filter="fade" transition="in">
                                      <p:cBhvr>
                                        <p:cTn dur="1000"/>
                                        <p:tgtEl>
                                          <p:spTgt spid="15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2" st="2"/>
                                            </p:txEl>
                                          </p:spTgt>
                                        </p:tgtEl>
                                        <p:attrNameLst>
                                          <p:attrName>style.visibility</p:attrName>
                                        </p:attrNameLst>
                                      </p:cBhvr>
                                      <p:to>
                                        <p:strVal val="visible"/>
                                      </p:to>
                                    </p:set>
                                    <p:animEffect filter="fade" transition="in">
                                      <p:cBhvr>
                                        <p:cTn dur="1000"/>
                                        <p:tgtEl>
                                          <p:spTgt spid="15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3" st="3"/>
                                            </p:txEl>
                                          </p:spTgt>
                                        </p:tgtEl>
                                        <p:attrNameLst>
                                          <p:attrName>style.visibility</p:attrName>
                                        </p:attrNameLst>
                                      </p:cBhvr>
                                      <p:to>
                                        <p:strVal val="visible"/>
                                      </p:to>
                                    </p:set>
                                    <p:animEffect filter="fade" transition="in">
                                      <p:cBhvr>
                                        <p:cTn dur="1000"/>
                                        <p:tgtEl>
                                          <p:spTgt spid="15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4" st="4"/>
                                            </p:txEl>
                                          </p:spTgt>
                                        </p:tgtEl>
                                        <p:attrNameLst>
                                          <p:attrName>style.visibility</p:attrName>
                                        </p:attrNameLst>
                                      </p:cBhvr>
                                      <p:to>
                                        <p:strVal val="visible"/>
                                      </p:to>
                                    </p:set>
                                    <p:animEffect filter="fade" transition="in">
                                      <p:cBhvr>
                                        <p:cTn dur="1000"/>
                                        <p:tgtEl>
                                          <p:spTgt spid="15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5" st="5"/>
                                            </p:txEl>
                                          </p:spTgt>
                                        </p:tgtEl>
                                        <p:attrNameLst>
                                          <p:attrName>style.visibility</p:attrName>
                                        </p:attrNameLst>
                                      </p:cBhvr>
                                      <p:to>
                                        <p:strVal val="visible"/>
                                      </p:to>
                                    </p:set>
                                    <p:animEffect filter="fade" transition="in">
                                      <p:cBhvr>
                                        <p:cTn dur="1000"/>
                                        <p:tgtEl>
                                          <p:spTgt spid="15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xEl>
                                              <p:pRg end="6" st="6"/>
                                            </p:txEl>
                                          </p:spTgt>
                                        </p:tgtEl>
                                        <p:attrNameLst>
                                          <p:attrName>style.visibility</p:attrName>
                                        </p:attrNameLst>
                                      </p:cBhvr>
                                      <p:to>
                                        <p:strVal val="visible"/>
                                      </p:to>
                                    </p:set>
                                    <p:animEffect filter="fade" transition="in">
                                      <p:cBhvr>
                                        <p:cTn dur="1000"/>
                                        <p:tgtEl>
                                          <p:spTgt spid="152">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0" name="Google Shape;160;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1" name="Google Shape;161;gb0857580e6_0_12"/>
          <p:cNvSpPr txBox="1"/>
          <p:nvPr/>
        </p:nvSpPr>
        <p:spPr>
          <a:xfrm>
            <a:off x="311150" y="1289050"/>
            <a:ext cx="7413300" cy="3672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def barchart(y, v, vmax):</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0" lvl="0" marL="0" marR="0" rtl="0" algn="l">
              <a:lnSpc>
                <a:spcPct val="100000"/>
              </a:lnSpc>
              <a:spcBef>
                <a:spcPts val="0"/>
              </a:spcBef>
              <a:spcAft>
                <a:spcPts val="0"/>
              </a:spcAft>
              <a:buNone/>
            </a:pPr>
            <a:r>
              <a:rPr lang="en-GB" sz="1800">
                <a:solidFill>
                  <a:srgbClr val="FF00FF"/>
                </a:solidFill>
              </a:rPr>
              <a:t>Defines a Python function called barchart () which draws a horizontal line on the display by turning on a different number of LEDs</a:t>
            </a:r>
            <a:endParaRPr sz="1800">
              <a:solidFill>
                <a:srgbClr val="FF00FF"/>
              </a:solidFill>
            </a:endParaRPr>
          </a:p>
          <a:p>
            <a:pPr indent="0" lvl="0" marL="0" marR="0" rtl="0" algn="l">
              <a:lnSpc>
                <a:spcPct val="100000"/>
              </a:lnSpc>
              <a:spcBef>
                <a:spcPts val="0"/>
              </a:spcBef>
              <a:spcAft>
                <a:spcPts val="0"/>
              </a:spcAft>
              <a:buNone/>
            </a:pPr>
            <a:r>
              <a:rPr lang="en-GB" sz="1800">
                <a:solidFill>
                  <a:srgbClr val="FF00FF"/>
                </a:solidFill>
              </a:rPr>
              <a:t> </a:t>
            </a:r>
            <a:endParaRPr sz="1800">
              <a:solidFill>
                <a:srgbClr val="FF00FF"/>
              </a:solidFill>
            </a:endParaRPr>
          </a:p>
          <a:p>
            <a:pPr indent="0" lvl="0" marL="0" marR="0" rtl="0" algn="l">
              <a:lnSpc>
                <a:spcPct val="100000"/>
              </a:lnSpc>
              <a:spcBef>
                <a:spcPts val="0"/>
              </a:spcBef>
              <a:spcAft>
                <a:spcPts val="0"/>
              </a:spcAft>
              <a:buNone/>
            </a:pPr>
            <a:r>
              <a:rPr lang="en-GB" sz="1800">
                <a:solidFill>
                  <a:srgbClr val="FF00FF"/>
                </a:solidFill>
              </a:rPr>
              <a:t>‘y’ is the position on the display where the barchart will appear</a:t>
            </a:r>
            <a:endParaRPr sz="1800">
              <a:solidFill>
                <a:srgbClr val="FF00FF"/>
              </a:solidFill>
            </a:endParaRPr>
          </a:p>
          <a:p>
            <a:pPr indent="0" lvl="0" marL="0" marR="0" rtl="0" algn="l">
              <a:lnSpc>
                <a:spcPct val="100000"/>
              </a:lnSpc>
              <a:spcBef>
                <a:spcPts val="0"/>
              </a:spcBef>
              <a:spcAft>
                <a:spcPts val="0"/>
              </a:spcAft>
              <a:buNone/>
            </a:pPr>
            <a:r>
              <a:rPr lang="en-GB" sz="1800">
                <a:solidFill>
                  <a:srgbClr val="FF00FF"/>
                </a:solidFill>
              </a:rPr>
              <a:t>'v' is the value to display</a:t>
            </a:r>
            <a:endParaRPr sz="1800">
              <a:solidFill>
                <a:srgbClr val="FF00FF"/>
              </a:solidFill>
            </a:endParaRPr>
          </a:p>
          <a:p>
            <a:pPr indent="0" lvl="0" marL="0" marR="0" rtl="0" algn="l">
              <a:lnSpc>
                <a:spcPct val="100000"/>
              </a:lnSpc>
              <a:spcBef>
                <a:spcPts val="0"/>
              </a:spcBef>
              <a:spcAft>
                <a:spcPts val="0"/>
              </a:spcAft>
              <a:buNone/>
            </a:pPr>
            <a:r>
              <a:rPr lang="en-GB" sz="1800">
                <a:solidFill>
                  <a:srgbClr val="FF00FF"/>
                </a:solidFill>
              </a:rPr>
              <a:t>'vmax' is the maximum value to expect</a:t>
            </a:r>
            <a:endParaRPr sz="1800">
              <a:solidFill>
                <a:srgbClr val="FF00FF"/>
              </a:solidFill>
            </a:endParaRPr>
          </a:p>
          <a:p>
            <a:pPr indent="0" lvl="0" marL="0" marR="0" rtl="0" algn="l">
              <a:lnSpc>
                <a:spcPct val="100000"/>
              </a:lnSpc>
              <a:spcBef>
                <a:spcPts val="0"/>
              </a:spcBef>
              <a:spcAft>
                <a:spcPts val="0"/>
              </a:spcAft>
              <a:buNone/>
            </a:pPr>
            <a:r>
              <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t/>
            </a:r>
            <a:endParaRPr sz="1800">
              <a:solidFill>
                <a:srgbClr val="FF00FF"/>
              </a:solidFill>
            </a:endParaRPr>
          </a:p>
        </p:txBody>
      </p:sp>
      <p:sp>
        <p:nvSpPr>
          <p:cNvPr id="162" name="Google Shape;162;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a:t>
            </a:r>
            <a:r>
              <a:rPr lang="en-GB" sz="1400">
                <a:latin typeface="Arial"/>
                <a:ea typeface="Arial"/>
                <a:cs typeface="Arial"/>
                <a:sym typeface="Arial"/>
              </a:rPr>
              <a:t>- Activity 4</a:t>
            </a:r>
            <a:endParaRPr b="0" i="0" sz="1400" u="none" cap="none" strike="noStrike">
              <a:solidFill>
                <a:srgbClr val="666666"/>
              </a:solidFill>
              <a:latin typeface="Arial"/>
              <a:ea typeface="Arial"/>
              <a:cs typeface="Arial"/>
              <a:sym typeface="Arial"/>
            </a:endParaRPr>
          </a:p>
        </p:txBody>
      </p:sp>
      <p:pic>
        <p:nvPicPr>
          <p:cNvPr id="163" name="Google Shape;163;gb0857580e6_0_12"/>
          <p:cNvPicPr preferRelativeResize="0"/>
          <p:nvPr/>
        </p:nvPicPr>
        <p:blipFill rotWithShape="1">
          <a:blip r:embed="rId3">
            <a:alphaModFix/>
          </a:blip>
          <a:srcRect b="0" l="0" r="0" t="0"/>
          <a:stretch/>
        </p:blipFill>
        <p:spPr>
          <a:xfrm>
            <a:off x="6816275" y="540325"/>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0" st="0"/>
                                            </p:txEl>
                                          </p:spTgt>
                                        </p:tgtEl>
                                        <p:attrNameLst>
                                          <p:attrName>style.visibility</p:attrName>
                                        </p:attrNameLst>
                                      </p:cBhvr>
                                      <p:to>
                                        <p:strVal val="visible"/>
                                      </p:to>
                                    </p:set>
                                    <p:animEffect filter="fade" transition="in">
                                      <p:cBhvr>
                                        <p:cTn dur="1000"/>
                                        <p:tgtEl>
                                          <p:spTgt spid="16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1" st="1"/>
                                            </p:txEl>
                                          </p:spTgt>
                                        </p:tgtEl>
                                        <p:attrNameLst>
                                          <p:attrName>style.visibility</p:attrName>
                                        </p:attrNameLst>
                                      </p:cBhvr>
                                      <p:to>
                                        <p:strVal val="visible"/>
                                      </p:to>
                                    </p:set>
                                    <p:animEffect filter="fade" transition="in">
                                      <p:cBhvr>
                                        <p:cTn dur="1000"/>
                                        <p:tgtEl>
                                          <p:spTgt spid="16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2" st="2"/>
                                            </p:txEl>
                                          </p:spTgt>
                                        </p:tgtEl>
                                        <p:attrNameLst>
                                          <p:attrName>style.visibility</p:attrName>
                                        </p:attrNameLst>
                                      </p:cBhvr>
                                      <p:to>
                                        <p:strVal val="visible"/>
                                      </p:to>
                                    </p:set>
                                    <p:animEffect filter="fade" transition="in">
                                      <p:cBhvr>
                                        <p:cTn dur="1000"/>
                                        <p:tgtEl>
                                          <p:spTgt spid="16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3" st="3"/>
                                            </p:txEl>
                                          </p:spTgt>
                                        </p:tgtEl>
                                        <p:attrNameLst>
                                          <p:attrName>style.visibility</p:attrName>
                                        </p:attrNameLst>
                                      </p:cBhvr>
                                      <p:to>
                                        <p:strVal val="visible"/>
                                      </p:to>
                                    </p:set>
                                    <p:animEffect filter="fade" transition="in">
                                      <p:cBhvr>
                                        <p:cTn dur="1000"/>
                                        <p:tgtEl>
                                          <p:spTgt spid="16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4" st="4"/>
                                            </p:txEl>
                                          </p:spTgt>
                                        </p:tgtEl>
                                        <p:attrNameLst>
                                          <p:attrName>style.visibility</p:attrName>
                                        </p:attrNameLst>
                                      </p:cBhvr>
                                      <p:to>
                                        <p:strVal val="visible"/>
                                      </p:to>
                                    </p:set>
                                    <p:animEffect filter="fade" transition="in">
                                      <p:cBhvr>
                                        <p:cTn dur="1000"/>
                                        <p:tgtEl>
                                          <p:spTgt spid="16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5" st="5"/>
                                            </p:txEl>
                                          </p:spTgt>
                                        </p:tgtEl>
                                        <p:attrNameLst>
                                          <p:attrName>style.visibility</p:attrName>
                                        </p:attrNameLst>
                                      </p:cBhvr>
                                      <p:to>
                                        <p:strVal val="visible"/>
                                      </p:to>
                                    </p:set>
                                    <p:animEffect filter="fade" transition="in">
                                      <p:cBhvr>
                                        <p:cTn dur="1000"/>
                                        <p:tgtEl>
                                          <p:spTgt spid="16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6" st="6"/>
                                            </p:txEl>
                                          </p:spTgt>
                                        </p:tgtEl>
                                        <p:attrNameLst>
                                          <p:attrName>style.visibility</p:attrName>
                                        </p:attrNameLst>
                                      </p:cBhvr>
                                      <p:to>
                                        <p:strVal val="visible"/>
                                      </p:to>
                                    </p:set>
                                    <p:animEffect filter="fade" transition="in">
                                      <p:cBhvr>
                                        <p:cTn dur="1000"/>
                                        <p:tgtEl>
                                          <p:spTgt spid="16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7" st="7"/>
                                            </p:txEl>
                                          </p:spTgt>
                                        </p:tgtEl>
                                        <p:attrNameLst>
                                          <p:attrName>style.visibility</p:attrName>
                                        </p:attrNameLst>
                                      </p:cBhvr>
                                      <p:to>
                                        <p:strVal val="visible"/>
                                      </p:to>
                                    </p:set>
                                    <p:animEffect filter="fade" transition="in">
                                      <p:cBhvr>
                                        <p:cTn dur="1000"/>
                                        <p:tgtEl>
                                          <p:spTgt spid="161">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8" st="8"/>
                                            </p:txEl>
                                          </p:spTgt>
                                        </p:tgtEl>
                                        <p:attrNameLst>
                                          <p:attrName>style.visibility</p:attrName>
                                        </p:attrNameLst>
                                      </p:cBhvr>
                                      <p:to>
                                        <p:strVal val="visible"/>
                                      </p:to>
                                    </p:set>
                                    <p:animEffect filter="fade" transition="in">
                                      <p:cBhvr>
                                        <p:cTn dur="1000"/>
                                        <p:tgtEl>
                                          <p:spTgt spid="161">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9" st="9"/>
                                            </p:txEl>
                                          </p:spTgt>
                                        </p:tgtEl>
                                        <p:attrNameLst>
                                          <p:attrName>style.visibility</p:attrName>
                                        </p:attrNameLst>
                                      </p:cBhvr>
                                      <p:to>
                                        <p:strVal val="visible"/>
                                      </p:to>
                                    </p:set>
                                    <p:animEffect filter="fade" transition="in">
                                      <p:cBhvr>
                                        <p:cTn dur="1000"/>
                                        <p:tgtEl>
                                          <p:spTgt spid="161">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xEl>
                                              <p:pRg end="10" st="10"/>
                                            </p:txEl>
                                          </p:spTgt>
                                        </p:tgtEl>
                                        <p:attrNameLst>
                                          <p:attrName>style.visibility</p:attrName>
                                        </p:attrNameLst>
                                      </p:cBhvr>
                                      <p:to>
                                        <p:strVal val="visible"/>
                                      </p:to>
                                    </p:set>
                                    <p:animEffect filter="fade" transition="in">
                                      <p:cBhvr>
                                        <p:cTn dur="1000"/>
                                        <p:tgtEl>
                                          <p:spTgt spid="161">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ba05a7e25c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9" name="Google Shape;169;gba05a7e25c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0" name="Google Shape;170;gba05a7e25c_0_0"/>
          <p:cNvSpPr txBox="1"/>
          <p:nvPr/>
        </p:nvSpPr>
        <p:spPr>
          <a:xfrm>
            <a:off x="311150" y="1289050"/>
            <a:ext cx="83574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v = min(v, vmax)</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The value is capped (with min()) i.e. the value of v cannot exceed vmax, it will be whichever is lower, the reading i.e. v or vmax which is the maximum permitted.</a:t>
            </a:r>
            <a:endParaRPr sz="1800">
              <a:solidFill>
                <a:srgbClr val="FF00FF"/>
              </a:solidFill>
            </a:endParaRPr>
          </a:p>
        </p:txBody>
      </p:sp>
      <p:sp>
        <p:nvSpPr>
          <p:cNvPr id="171" name="Google Shape;171;gba05a7e25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a:t>
            </a:r>
            <a:r>
              <a:rPr lang="en-GB" sz="1400">
                <a:latin typeface="Arial"/>
                <a:ea typeface="Arial"/>
                <a:cs typeface="Arial"/>
                <a:sym typeface="Arial"/>
              </a:rPr>
              <a:t>- Activity 4</a:t>
            </a:r>
            <a:endParaRPr b="0" i="0" sz="1400" u="none" cap="none" strike="noStrike">
              <a:solidFill>
                <a:srgbClr val="666666"/>
              </a:solidFill>
              <a:latin typeface="Arial"/>
              <a:ea typeface="Arial"/>
              <a:cs typeface="Arial"/>
              <a:sym typeface="Arial"/>
            </a:endParaRPr>
          </a:p>
        </p:txBody>
      </p:sp>
      <p:pic>
        <p:nvPicPr>
          <p:cNvPr id="172" name="Google Shape;172;gba05a7e25c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0" st="0"/>
                                            </p:txEl>
                                          </p:spTgt>
                                        </p:tgtEl>
                                        <p:attrNameLst>
                                          <p:attrName>style.visibility</p:attrName>
                                        </p:attrNameLst>
                                      </p:cBhvr>
                                      <p:to>
                                        <p:strVal val="visible"/>
                                      </p:to>
                                    </p:set>
                                    <p:animEffect filter="fade" transition="in">
                                      <p:cBhvr>
                                        <p:cTn dur="1000"/>
                                        <p:tgtEl>
                                          <p:spTgt spid="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1" st="1"/>
                                            </p:txEl>
                                          </p:spTgt>
                                        </p:tgtEl>
                                        <p:attrNameLst>
                                          <p:attrName>style.visibility</p:attrName>
                                        </p:attrNameLst>
                                      </p:cBhvr>
                                      <p:to>
                                        <p:strVal val="visible"/>
                                      </p:to>
                                    </p:set>
                                    <p:animEffect filter="fade" transition="in">
                                      <p:cBhvr>
                                        <p:cTn dur="1000"/>
                                        <p:tgtEl>
                                          <p:spTgt spid="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2" st="2"/>
                                            </p:txEl>
                                          </p:spTgt>
                                        </p:tgtEl>
                                        <p:attrNameLst>
                                          <p:attrName>style.visibility</p:attrName>
                                        </p:attrNameLst>
                                      </p:cBhvr>
                                      <p:to>
                                        <p:strVal val="visible"/>
                                      </p:to>
                                    </p:set>
                                    <p:animEffect filter="fade" transition="in">
                                      <p:cBhvr>
                                        <p:cTn dur="1000"/>
                                        <p:tgtEl>
                                          <p:spTgt spid="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3" st="3"/>
                                            </p:txEl>
                                          </p:spTgt>
                                        </p:tgtEl>
                                        <p:attrNameLst>
                                          <p:attrName>style.visibility</p:attrName>
                                        </p:attrNameLst>
                                      </p:cBhvr>
                                      <p:to>
                                        <p:strVal val="visible"/>
                                      </p:to>
                                    </p:set>
                                    <p:animEffect filter="fade" transition="in">
                                      <p:cBhvr>
                                        <p:cTn dur="1000"/>
                                        <p:tgtEl>
                                          <p:spTgt spid="1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4" st="4"/>
                                            </p:txEl>
                                          </p:spTgt>
                                        </p:tgtEl>
                                        <p:attrNameLst>
                                          <p:attrName>style.visibility</p:attrName>
                                        </p:attrNameLst>
                                      </p:cBhvr>
                                      <p:to>
                                        <p:strVal val="visible"/>
                                      </p:to>
                                    </p:set>
                                    <p:animEffect filter="fade" transition="in">
                                      <p:cBhvr>
                                        <p:cTn dur="1000"/>
                                        <p:tgtEl>
                                          <p:spTgt spid="1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5" st="5"/>
                                            </p:txEl>
                                          </p:spTgt>
                                        </p:tgtEl>
                                        <p:attrNameLst>
                                          <p:attrName>style.visibility</p:attrName>
                                        </p:attrNameLst>
                                      </p:cBhvr>
                                      <p:to>
                                        <p:strVal val="visible"/>
                                      </p:to>
                                    </p:set>
                                    <p:animEffect filter="fade" transition="in">
                                      <p:cBhvr>
                                        <p:cTn dur="1000"/>
                                        <p:tgtEl>
                                          <p:spTgt spid="17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gdd97bcb1bb_0_1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78" name="Google Shape;178;gdd97bcb1bb_0_1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9" name="Google Shape;179;gdd97bcb1bb_0_15"/>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leds = int(v * 5 / vmax)</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In order to display the correct number of lit LEDs this variable is used which is scaled (with the divide) to turn on between 0 and 5 LEDs.</a:t>
            </a:r>
            <a:endParaRPr sz="1800">
              <a:solidFill>
                <a:srgbClr val="FF00FF"/>
              </a:solidFill>
            </a:endParaRPr>
          </a:p>
        </p:txBody>
      </p:sp>
      <p:sp>
        <p:nvSpPr>
          <p:cNvPr id="180" name="Google Shape;180;gdd97bcb1bb_0_1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a:t>
            </a:r>
            <a:r>
              <a:rPr lang="en-GB" sz="1400">
                <a:latin typeface="Arial"/>
                <a:ea typeface="Arial"/>
                <a:cs typeface="Arial"/>
                <a:sym typeface="Arial"/>
              </a:rPr>
              <a:t>- Activity 4</a:t>
            </a:r>
            <a:endParaRPr b="0" i="0" sz="1400" u="none" cap="none" strike="noStrike">
              <a:solidFill>
                <a:srgbClr val="666666"/>
              </a:solidFill>
              <a:latin typeface="Arial"/>
              <a:ea typeface="Arial"/>
              <a:cs typeface="Arial"/>
              <a:sym typeface="Arial"/>
            </a:endParaRPr>
          </a:p>
        </p:txBody>
      </p:sp>
      <p:pic>
        <p:nvPicPr>
          <p:cNvPr id="181" name="Google Shape;181;gdd97bcb1bb_0_15"/>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0" st="0"/>
                                            </p:txEl>
                                          </p:spTgt>
                                        </p:tgtEl>
                                        <p:attrNameLst>
                                          <p:attrName>style.visibility</p:attrName>
                                        </p:attrNameLst>
                                      </p:cBhvr>
                                      <p:to>
                                        <p:strVal val="visible"/>
                                      </p:to>
                                    </p:set>
                                    <p:animEffect filter="fade" transition="in">
                                      <p:cBhvr>
                                        <p:cTn dur="1000"/>
                                        <p:tgtEl>
                                          <p:spTgt spid="17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1" st="1"/>
                                            </p:txEl>
                                          </p:spTgt>
                                        </p:tgtEl>
                                        <p:attrNameLst>
                                          <p:attrName>style.visibility</p:attrName>
                                        </p:attrNameLst>
                                      </p:cBhvr>
                                      <p:to>
                                        <p:strVal val="visible"/>
                                      </p:to>
                                    </p:set>
                                    <p:animEffect filter="fade" transition="in">
                                      <p:cBhvr>
                                        <p:cTn dur="1000"/>
                                        <p:tgtEl>
                                          <p:spTgt spid="17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2" st="2"/>
                                            </p:txEl>
                                          </p:spTgt>
                                        </p:tgtEl>
                                        <p:attrNameLst>
                                          <p:attrName>style.visibility</p:attrName>
                                        </p:attrNameLst>
                                      </p:cBhvr>
                                      <p:to>
                                        <p:strVal val="visible"/>
                                      </p:to>
                                    </p:set>
                                    <p:animEffect filter="fade" transition="in">
                                      <p:cBhvr>
                                        <p:cTn dur="1000"/>
                                        <p:tgtEl>
                                          <p:spTgt spid="17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3" st="3"/>
                                            </p:txEl>
                                          </p:spTgt>
                                        </p:tgtEl>
                                        <p:attrNameLst>
                                          <p:attrName>style.visibility</p:attrName>
                                        </p:attrNameLst>
                                      </p:cBhvr>
                                      <p:to>
                                        <p:strVal val="visible"/>
                                      </p:to>
                                    </p:set>
                                    <p:animEffect filter="fade" transition="in">
                                      <p:cBhvr>
                                        <p:cTn dur="1000"/>
                                        <p:tgtEl>
                                          <p:spTgt spid="17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4" st="4"/>
                                            </p:txEl>
                                          </p:spTgt>
                                        </p:tgtEl>
                                        <p:attrNameLst>
                                          <p:attrName>style.visibility</p:attrName>
                                        </p:attrNameLst>
                                      </p:cBhvr>
                                      <p:to>
                                        <p:strVal val="visible"/>
                                      </p:to>
                                    </p:set>
                                    <p:animEffect filter="fade" transition="in">
                                      <p:cBhvr>
                                        <p:cTn dur="1000"/>
                                        <p:tgtEl>
                                          <p:spTgt spid="17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5" st="5"/>
                                            </p:txEl>
                                          </p:spTgt>
                                        </p:tgtEl>
                                        <p:attrNameLst>
                                          <p:attrName>style.visibility</p:attrName>
                                        </p:attrNameLst>
                                      </p:cBhvr>
                                      <p:to>
                                        <p:strVal val="visible"/>
                                      </p:to>
                                    </p:set>
                                    <p:animEffect filter="fade" transition="in">
                                      <p:cBhvr>
                                        <p:cTn dur="1000"/>
                                        <p:tgtEl>
                                          <p:spTgt spid="17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6" st="6"/>
                                            </p:txEl>
                                          </p:spTgt>
                                        </p:tgtEl>
                                        <p:attrNameLst>
                                          <p:attrName>style.visibility</p:attrName>
                                        </p:attrNameLst>
                                      </p:cBhvr>
                                      <p:to>
                                        <p:strVal val="visible"/>
                                      </p:to>
                                    </p:set>
                                    <p:animEffect filter="fade" transition="in">
                                      <p:cBhvr>
                                        <p:cTn dur="1000"/>
                                        <p:tgtEl>
                                          <p:spTgt spid="17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dd97bcb1bb_0_11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87" name="Google Shape;187;gdd97bcb1bb_0_11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8" name="Google Shape;188;gdd97bcb1bb_0_115"/>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lang="en-GB" sz="1800">
                <a:solidFill>
                  <a:srgbClr val="666666"/>
                </a:solidFill>
              </a:rPr>
              <a:t>What does this line do? Turn to your partner and discuss.</a:t>
            </a:r>
            <a:endParaRPr b="0" i="0" sz="18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666666"/>
              </a:solidFill>
            </a:endParaRPr>
          </a:p>
          <a:p>
            <a:pPr indent="457200" lvl="0" marL="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display.set_pixel(x, y, 9)</a:t>
            </a:r>
            <a:endParaRPr sz="1800">
              <a:solidFill>
                <a:srgbClr val="434343"/>
              </a:solidFill>
              <a:latin typeface="Comfortaa"/>
              <a:ea typeface="Comfortaa"/>
              <a:cs typeface="Comfortaa"/>
              <a:sym typeface="Comfortaa"/>
            </a:endParaRPr>
          </a:p>
          <a:p>
            <a:pPr indent="457200" lvl="0" marL="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0" lvl="0" marL="0" rtl="0" algn="l">
              <a:lnSpc>
                <a:spcPct val="136363"/>
              </a:lnSpc>
              <a:spcBef>
                <a:spcPts val="0"/>
              </a:spcBef>
              <a:spcAft>
                <a:spcPts val="0"/>
              </a:spcAft>
              <a:buClr>
                <a:srgbClr val="000000"/>
              </a:buClr>
              <a:buSzPts val="1800"/>
              <a:buFont typeface="Arial"/>
              <a:buNone/>
            </a:pPr>
            <a:r>
              <a:t/>
            </a:r>
            <a:endParaRPr sz="1800">
              <a:solidFill>
                <a:srgbClr val="FF00FF"/>
              </a:solidFill>
            </a:endParaRPr>
          </a:p>
          <a:p>
            <a:pPr indent="0" lvl="0" marL="0" rtl="0" algn="l">
              <a:lnSpc>
                <a:spcPct val="136363"/>
              </a:lnSpc>
              <a:spcBef>
                <a:spcPts val="0"/>
              </a:spcBef>
              <a:spcAft>
                <a:spcPts val="0"/>
              </a:spcAft>
              <a:buClr>
                <a:srgbClr val="000000"/>
              </a:buClr>
              <a:buSzPts val="1800"/>
              <a:buFont typeface="Arial"/>
              <a:buNone/>
            </a:pPr>
            <a:r>
              <a:rPr lang="en-GB" sz="1800">
                <a:solidFill>
                  <a:srgbClr val="FF00FF"/>
                </a:solidFill>
              </a:rPr>
              <a:t>*display.set_pixel(x,y,value) - this inbuilt function sets the brightness of the LED at row x and column y to value, which has to be an integer between 0 and 9.  In this case the brightness is always set to the maximum 9.</a:t>
            </a:r>
            <a:endParaRPr sz="1800">
              <a:solidFill>
                <a:srgbClr val="666666"/>
              </a:solidFil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p:txBody>
      </p:sp>
      <p:sp>
        <p:nvSpPr>
          <p:cNvPr id="189" name="Google Shape;189;gdd97bcb1bb_0_11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a:t>
            </a:r>
            <a:r>
              <a:rPr lang="en-GB" sz="1400">
                <a:latin typeface="Arial"/>
                <a:ea typeface="Arial"/>
                <a:cs typeface="Arial"/>
                <a:sym typeface="Arial"/>
              </a:rPr>
              <a:t>- Activity 4</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0" st="0"/>
                                            </p:txEl>
                                          </p:spTgt>
                                        </p:tgtEl>
                                        <p:attrNameLst>
                                          <p:attrName>style.visibility</p:attrName>
                                        </p:attrNameLst>
                                      </p:cBhvr>
                                      <p:to>
                                        <p:strVal val="visible"/>
                                      </p:to>
                                    </p:set>
                                    <p:animEffect filter="fade" transition="in">
                                      <p:cBhvr>
                                        <p:cTn dur="1000"/>
                                        <p:tgtEl>
                                          <p:spTgt spid="18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1" st="1"/>
                                            </p:txEl>
                                          </p:spTgt>
                                        </p:tgtEl>
                                        <p:attrNameLst>
                                          <p:attrName>style.visibility</p:attrName>
                                        </p:attrNameLst>
                                      </p:cBhvr>
                                      <p:to>
                                        <p:strVal val="visible"/>
                                      </p:to>
                                    </p:set>
                                    <p:animEffect filter="fade" transition="in">
                                      <p:cBhvr>
                                        <p:cTn dur="1000"/>
                                        <p:tgtEl>
                                          <p:spTgt spid="18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2" st="2"/>
                                            </p:txEl>
                                          </p:spTgt>
                                        </p:tgtEl>
                                        <p:attrNameLst>
                                          <p:attrName>style.visibility</p:attrName>
                                        </p:attrNameLst>
                                      </p:cBhvr>
                                      <p:to>
                                        <p:strVal val="visible"/>
                                      </p:to>
                                    </p:set>
                                    <p:animEffect filter="fade" transition="in">
                                      <p:cBhvr>
                                        <p:cTn dur="1000"/>
                                        <p:tgtEl>
                                          <p:spTgt spid="18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3" st="3"/>
                                            </p:txEl>
                                          </p:spTgt>
                                        </p:tgtEl>
                                        <p:attrNameLst>
                                          <p:attrName>style.visibility</p:attrName>
                                        </p:attrNameLst>
                                      </p:cBhvr>
                                      <p:to>
                                        <p:strVal val="visible"/>
                                      </p:to>
                                    </p:set>
                                    <p:animEffect filter="fade" transition="in">
                                      <p:cBhvr>
                                        <p:cTn dur="1000"/>
                                        <p:tgtEl>
                                          <p:spTgt spid="18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4" st="4"/>
                                            </p:txEl>
                                          </p:spTgt>
                                        </p:tgtEl>
                                        <p:attrNameLst>
                                          <p:attrName>style.visibility</p:attrName>
                                        </p:attrNameLst>
                                      </p:cBhvr>
                                      <p:to>
                                        <p:strVal val="visible"/>
                                      </p:to>
                                    </p:set>
                                    <p:animEffect filter="fade" transition="in">
                                      <p:cBhvr>
                                        <p:cTn dur="1000"/>
                                        <p:tgtEl>
                                          <p:spTgt spid="18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5" st="5"/>
                                            </p:txEl>
                                          </p:spTgt>
                                        </p:tgtEl>
                                        <p:attrNameLst>
                                          <p:attrName>style.visibility</p:attrName>
                                        </p:attrNameLst>
                                      </p:cBhvr>
                                      <p:to>
                                        <p:strVal val="visible"/>
                                      </p:to>
                                    </p:set>
                                    <p:animEffect filter="fade" transition="in">
                                      <p:cBhvr>
                                        <p:cTn dur="1000"/>
                                        <p:tgtEl>
                                          <p:spTgt spid="18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xEl>
                                              <p:pRg end="6" st="6"/>
                                            </p:txEl>
                                          </p:spTgt>
                                        </p:tgtEl>
                                        <p:attrNameLst>
                                          <p:attrName>style.visibility</p:attrName>
                                        </p:attrNameLst>
                                      </p:cBhvr>
                                      <p:to>
                                        <p:strVal val="visible"/>
                                      </p:to>
                                    </p:set>
                                    <p:animEffect filter="fade" transition="in">
                                      <p:cBhvr>
                                        <p:cTn dur="1000"/>
                                        <p:tgtEl>
                                          <p:spTgt spid="188">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f1676af992_1_87"/>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Micro:bit features</a:t>
            </a:r>
            <a:endParaRPr/>
          </a:p>
        </p:txBody>
      </p:sp>
      <p:sp>
        <p:nvSpPr>
          <p:cNvPr id="195" name="Google Shape;195;gf1676af992_1_8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96" name="Google Shape;196;gf1676af992_1_8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sp>
        <p:nvSpPr>
          <p:cNvPr id="197" name="Google Shape;197;gf1676af992_1_87"/>
          <p:cNvSpPr txBox="1"/>
          <p:nvPr/>
        </p:nvSpPr>
        <p:spPr>
          <a:xfrm>
            <a:off x="4737100" y="1246425"/>
            <a:ext cx="42216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Label the print out that you have of the micro:bit using this diagram.</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t/>
            </a:r>
            <a:endParaRPr sz="1800">
              <a:solidFill>
                <a:srgbClr val="434343"/>
              </a:solidFill>
            </a:endParaRPr>
          </a:p>
          <a:p>
            <a:pPr indent="0" lvl="0" marL="0" marR="0" rtl="0" algn="l">
              <a:lnSpc>
                <a:spcPct val="100000"/>
              </a:lnSpc>
              <a:spcBef>
                <a:spcPts val="0"/>
              </a:spcBef>
              <a:spcAft>
                <a:spcPts val="0"/>
              </a:spcAft>
              <a:buNone/>
            </a:pPr>
            <a:r>
              <a:t/>
            </a:r>
            <a:endParaRPr sz="1800">
              <a:solidFill>
                <a:srgbClr val="434343"/>
              </a:solidFill>
            </a:endParaRPr>
          </a:p>
          <a:p>
            <a:pPr indent="0" lvl="0" marL="0" marR="0" rtl="0" algn="l">
              <a:lnSpc>
                <a:spcPct val="100000"/>
              </a:lnSpc>
              <a:spcBef>
                <a:spcPts val="0"/>
              </a:spcBef>
              <a:spcAft>
                <a:spcPts val="0"/>
              </a:spcAft>
              <a:buNone/>
            </a:pPr>
            <a:r>
              <a:rPr lang="en-GB" sz="1800">
                <a:solidFill>
                  <a:srgbClr val="434343"/>
                </a:solidFill>
              </a:rPr>
              <a:t>Explain what each feature does.</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p:txBody>
      </p:sp>
      <p:pic>
        <p:nvPicPr>
          <p:cNvPr id="198" name="Google Shape;198;gf1676af992_1_87"/>
          <p:cNvPicPr preferRelativeResize="0"/>
          <p:nvPr/>
        </p:nvPicPr>
        <p:blipFill>
          <a:blip r:embed="rId3">
            <a:alphaModFix/>
          </a:blip>
          <a:stretch>
            <a:fillRect/>
          </a:stretch>
        </p:blipFill>
        <p:spPr>
          <a:xfrm>
            <a:off x="208450" y="1148275"/>
            <a:ext cx="4415359" cy="3636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Micro:bit features</a:t>
            </a:r>
            <a:endParaRPr/>
          </a:p>
        </p:txBody>
      </p:sp>
      <p:sp>
        <p:nvSpPr>
          <p:cNvPr id="37" name="Google Shape;37;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8" name="Google Shape;38;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39" name="Google Shape;39;gdb83d23feb_1_3"/>
          <p:cNvSpPr txBox="1"/>
          <p:nvPr/>
        </p:nvSpPr>
        <p:spPr>
          <a:xfrm>
            <a:off x="4737100" y="1246425"/>
            <a:ext cx="42216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Label the print out that you have of the micro:bit using this diagram.</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Buttons A &amp; B</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LED display</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GPIO pins</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3V pin</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GND pin</a:t>
            </a:r>
            <a:endParaRPr sz="1800">
              <a:solidFill>
                <a:srgbClr val="434343"/>
              </a:solidFill>
            </a:endParaRPr>
          </a:p>
          <a:p>
            <a:pPr indent="0" lvl="0" marL="0" marR="0" rtl="0" algn="l">
              <a:lnSpc>
                <a:spcPct val="100000"/>
              </a:lnSpc>
              <a:spcBef>
                <a:spcPts val="0"/>
              </a:spcBef>
              <a:spcAft>
                <a:spcPts val="0"/>
              </a:spcAft>
              <a:buNone/>
            </a:pPr>
            <a:r>
              <a:t/>
            </a:r>
            <a:endParaRPr sz="1800">
              <a:solidFill>
                <a:srgbClr val="434343"/>
              </a:solidFill>
            </a:endParaRPr>
          </a:p>
          <a:p>
            <a:pPr indent="0" lvl="0" marL="0" marR="0" rtl="0" algn="l">
              <a:lnSpc>
                <a:spcPct val="100000"/>
              </a:lnSpc>
              <a:spcBef>
                <a:spcPts val="0"/>
              </a:spcBef>
              <a:spcAft>
                <a:spcPts val="0"/>
              </a:spcAft>
              <a:buNone/>
            </a:pPr>
            <a:r>
              <a:rPr lang="en-GB" sz="1800">
                <a:solidFill>
                  <a:srgbClr val="434343"/>
                </a:solidFill>
              </a:rPr>
              <a:t>Explain what each feature does.</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p:txBody>
      </p:sp>
      <p:pic>
        <p:nvPicPr>
          <p:cNvPr id="40" name="Google Shape;40;gdb83d23feb_1_3"/>
          <p:cNvPicPr preferRelativeResize="0"/>
          <p:nvPr/>
        </p:nvPicPr>
        <p:blipFill>
          <a:blip r:embed="rId3">
            <a:alphaModFix/>
          </a:blip>
          <a:stretch>
            <a:fillRect/>
          </a:stretch>
        </p:blipFill>
        <p:spPr>
          <a:xfrm>
            <a:off x="208450" y="1148275"/>
            <a:ext cx="4415359" cy="36366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gf7b5a36262_0_1"/>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Micro:bit features</a:t>
            </a:r>
            <a:endParaRPr/>
          </a:p>
        </p:txBody>
      </p:sp>
      <p:sp>
        <p:nvSpPr>
          <p:cNvPr id="204" name="Google Shape;204;gf7b5a36262_0_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05" name="Google Shape;205;gf7b5a36262_0_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Plenary answers</a:t>
            </a:r>
            <a:endParaRPr b="0" i="0" sz="1400" u="none" cap="none" strike="noStrike">
              <a:solidFill>
                <a:srgbClr val="666666"/>
              </a:solidFill>
              <a:latin typeface="Arial"/>
              <a:ea typeface="Arial"/>
              <a:cs typeface="Arial"/>
              <a:sym typeface="Arial"/>
            </a:endParaRPr>
          </a:p>
        </p:txBody>
      </p:sp>
      <p:sp>
        <p:nvSpPr>
          <p:cNvPr id="206" name="Google Shape;206;gf7b5a36262_0_1"/>
          <p:cNvSpPr txBox="1"/>
          <p:nvPr/>
        </p:nvSpPr>
        <p:spPr>
          <a:xfrm>
            <a:off x="211800" y="905475"/>
            <a:ext cx="8720400" cy="35829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Buttons - The micro:bit has two buttons on the front that can be used separately or together to make things happen.</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LED display - 25 LEDs arranged in a 5x5 grid make up the display for showing pictures, words and numbers.</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GPIO pins - General Purpose Input Output pins allow you to connect other electronics.  They have no pre-determined purpose except to input or output digital signals.</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3V pin - You can power external LEDs and other electronics using the 3 volt power pin.</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GND pin - The GND pin is the ground or Earth pin - it's used to complete electrical circuits when you connect other devices e.g. headphones, a fan, LEDs or external switches to your micro:bit.</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p:txBody>
      </p:sp>
      <p:pic>
        <p:nvPicPr>
          <p:cNvPr id="207" name="Google Shape;207;gf7b5a36262_0_1"/>
          <p:cNvPicPr preferRelativeResize="0"/>
          <p:nvPr/>
        </p:nvPicPr>
        <p:blipFill>
          <a:blip r:embed="rId3">
            <a:alphaModFix/>
          </a:blip>
          <a:stretch>
            <a:fillRect/>
          </a:stretch>
        </p:blipFill>
        <p:spPr>
          <a:xfrm>
            <a:off x="7694225" y="4031650"/>
            <a:ext cx="1138625" cy="93779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gf7b5a36262_0_9"/>
          <p:cNvSpPr txBox="1"/>
          <p:nvPr>
            <p:ph idx="1" type="body"/>
          </p:nvPr>
        </p:nvSpPr>
        <p:spPr>
          <a:xfrm>
            <a:off x="310900" y="868925"/>
            <a:ext cx="8522100" cy="396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Your homework is to think of other devices in the home or elsewhere which use energy meters and how life would be without this facility.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13" name="Google Shape;213;gf7b5a36262_0_9"/>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Homework</a:t>
            </a:r>
            <a:endParaRPr/>
          </a:p>
        </p:txBody>
      </p:sp>
      <p:sp>
        <p:nvSpPr>
          <p:cNvPr id="214" name="Google Shape;214;gf7b5a36262_0_9"/>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pic>
        <p:nvPicPr>
          <p:cNvPr id="215" name="Google Shape;215;gf7b5a36262_0_9"/>
          <p:cNvPicPr preferRelativeResize="0"/>
          <p:nvPr/>
        </p:nvPicPr>
        <p:blipFill>
          <a:blip r:embed="rId3">
            <a:alphaModFix/>
          </a:blip>
          <a:stretch>
            <a:fillRect/>
          </a:stretch>
        </p:blipFill>
        <p:spPr>
          <a:xfrm>
            <a:off x="2046175" y="1883900"/>
            <a:ext cx="4896350" cy="2459650"/>
          </a:xfrm>
          <a:prstGeom prst="rect">
            <a:avLst/>
          </a:prstGeom>
          <a:noFill/>
          <a:ln>
            <a:noFill/>
          </a:ln>
        </p:spPr>
      </p:pic>
      <p:sp>
        <p:nvSpPr>
          <p:cNvPr id="216" name="Google Shape;216;gf7b5a36262_0_9"/>
          <p:cNvSpPr txBox="1"/>
          <p:nvPr/>
        </p:nvSpPr>
        <p:spPr>
          <a:xfrm>
            <a:off x="2018150" y="4114800"/>
            <a:ext cx="11634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rgbClr val="93C47D"/>
                </a:solidFill>
                <a:latin typeface="Quicksand"/>
                <a:ea typeface="Quicksand"/>
                <a:cs typeface="Quicksand"/>
                <a:sym typeface="Quicksand"/>
              </a:rPr>
              <a:t>Weekend</a:t>
            </a:r>
            <a:endParaRPr b="1" sz="1600">
              <a:solidFill>
                <a:srgbClr val="93C47D"/>
              </a:solidFill>
              <a:latin typeface="Quicksand"/>
              <a:ea typeface="Quicksand"/>
              <a:cs typeface="Quicksand"/>
              <a:sym typeface="Quicksand"/>
            </a:endParaRPr>
          </a:p>
        </p:txBody>
      </p:sp>
      <p:sp>
        <p:nvSpPr>
          <p:cNvPr id="217" name="Google Shape;217;gf7b5a36262_0_9"/>
          <p:cNvSpPr txBox="1"/>
          <p:nvPr/>
        </p:nvSpPr>
        <p:spPr>
          <a:xfrm>
            <a:off x="3912650" y="4114800"/>
            <a:ext cx="11634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600">
                <a:solidFill>
                  <a:srgbClr val="FF0000"/>
                </a:solidFill>
                <a:latin typeface="Quicksand"/>
                <a:ea typeface="Quicksand"/>
                <a:cs typeface="Quicksand"/>
                <a:sym typeface="Quicksand"/>
              </a:rPr>
              <a:t>Monday morning</a:t>
            </a:r>
            <a:endParaRPr b="1" sz="1600">
              <a:solidFill>
                <a:srgbClr val="FF0000"/>
              </a:solidFill>
              <a:latin typeface="Quicksand"/>
              <a:ea typeface="Quicksand"/>
              <a:cs typeface="Quicksand"/>
              <a:sym typeface="Quicksand"/>
            </a:endParaRPr>
          </a:p>
        </p:txBody>
      </p:sp>
      <p:sp>
        <p:nvSpPr>
          <p:cNvPr id="218" name="Google Shape;218;gf7b5a36262_0_9"/>
          <p:cNvSpPr txBox="1"/>
          <p:nvPr/>
        </p:nvSpPr>
        <p:spPr>
          <a:xfrm>
            <a:off x="5568925" y="4114800"/>
            <a:ext cx="16068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600">
                <a:solidFill>
                  <a:srgbClr val="FF0000"/>
                </a:solidFill>
                <a:latin typeface="Quicksand"/>
                <a:ea typeface="Quicksand"/>
                <a:cs typeface="Quicksand"/>
                <a:sym typeface="Quicksand"/>
              </a:rPr>
              <a:t>Time to do the dishes</a:t>
            </a:r>
            <a:endParaRPr b="1" sz="1600">
              <a:solidFill>
                <a:srgbClr val="FF0000"/>
              </a:solidFill>
              <a:latin typeface="Quicksand"/>
              <a:ea typeface="Quicksand"/>
              <a:cs typeface="Quicksand"/>
              <a:sym typeface="Quicksa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AutoNum type="arabicPeriod"/>
            </a:pPr>
            <a:r>
              <a:rPr lang="en-GB"/>
              <a:t>To successfully set up a micro:bit/energy meter circuit and flash code to the micro:bit</a:t>
            </a:r>
            <a:endParaRPr/>
          </a:p>
          <a:p>
            <a:pPr indent="-342900" lvl="0" marL="457200" rtl="0" algn="l">
              <a:lnSpc>
                <a:spcPct val="115000"/>
              </a:lnSpc>
              <a:spcBef>
                <a:spcPts val="0"/>
              </a:spcBef>
              <a:spcAft>
                <a:spcPts val="0"/>
              </a:spcAft>
              <a:buSzPts val="1800"/>
              <a:buAutoNum type="arabicPeriod"/>
            </a:pPr>
            <a:r>
              <a:rPr lang="en-GB"/>
              <a:t>To understand the significance of the different pin connections from the solar store to the micro:bit</a:t>
            </a:r>
            <a:endParaRPr/>
          </a:p>
          <a:p>
            <a:pPr indent="-342900" lvl="0" marL="457200" rtl="0" algn="l">
              <a:lnSpc>
                <a:spcPct val="115000"/>
              </a:lnSpc>
              <a:spcBef>
                <a:spcPts val="0"/>
              </a:spcBef>
              <a:spcAft>
                <a:spcPts val="0"/>
              </a:spcAft>
              <a:buSzPts val="1800"/>
              <a:buAutoNum type="arabicPeriod"/>
            </a:pPr>
            <a:r>
              <a:rPr lang="en-GB"/>
              <a:t>To be able to read and interpret a program containing a bar chart function</a:t>
            </a:r>
            <a:endParaRPr/>
          </a:p>
          <a:p>
            <a:pPr indent="-342900" lvl="0" marL="457200" rtl="0" algn="l">
              <a:lnSpc>
                <a:spcPct val="115000"/>
              </a:lnSpc>
              <a:spcBef>
                <a:spcPts val="0"/>
              </a:spcBef>
              <a:spcAft>
                <a:spcPts val="0"/>
              </a:spcAft>
              <a:buSzPts val="1800"/>
              <a:buAutoNum type="arabicPeriod"/>
            </a:pPr>
            <a:r>
              <a:rPr lang="en-GB"/>
              <a:t>To be able to read and interpret a program containing for loops</a:t>
            </a:r>
            <a:endParaRPr/>
          </a:p>
          <a:p>
            <a:pPr indent="0" lvl="0" marL="0" rtl="0" algn="l">
              <a:lnSpc>
                <a:spcPct val="115000"/>
              </a:lnSpc>
              <a:spcBef>
                <a:spcPts val="0"/>
              </a:spcBef>
              <a:spcAft>
                <a:spcPts val="0"/>
              </a:spcAft>
              <a:buNone/>
            </a:pPr>
            <a:r>
              <a:t/>
            </a:r>
            <a:endParaRPr/>
          </a:p>
          <a:p>
            <a:pPr indent="0" lvl="0" marL="457200" rtl="0" algn="l">
              <a:lnSpc>
                <a:spcPct val="115000"/>
              </a:lnSpc>
              <a:spcBef>
                <a:spcPts val="0"/>
              </a:spcBef>
              <a:spcAft>
                <a:spcPts val="0"/>
              </a:spcAft>
              <a:buNone/>
            </a:pPr>
            <a:r>
              <a:t/>
            </a:r>
            <a:endParaRPr/>
          </a:p>
          <a:p>
            <a:pPr indent="0" lvl="0" marL="0" rtl="0" algn="l">
              <a:lnSpc>
                <a:spcPct val="115000"/>
              </a:lnSpc>
              <a:spcBef>
                <a:spcPts val="1600"/>
              </a:spcBef>
              <a:spcAft>
                <a:spcPts val="1600"/>
              </a:spcAft>
              <a:buSzPts val="1800"/>
              <a:buNone/>
            </a:pPr>
            <a:r>
              <a:t/>
            </a:r>
            <a:endParaRPr>
              <a:latin typeface="Arial"/>
              <a:ea typeface="Arial"/>
              <a:cs typeface="Arial"/>
              <a:sym typeface="Arial"/>
            </a:endParaRPr>
          </a:p>
        </p:txBody>
      </p:sp>
      <p:sp>
        <p:nvSpPr>
          <p:cNvPr id="46" name="Google Shape;46;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47" name="Google Shape;47;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8" name="Google Shape;48;p2"/>
          <p:cNvSpPr txBox="1"/>
          <p:nvPr/>
        </p:nvSpPr>
        <p:spPr>
          <a:xfrm>
            <a:off x="3782900" y="3642575"/>
            <a:ext cx="5049300" cy="109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800">
                <a:solidFill>
                  <a:srgbClr val="666666"/>
                </a:solidFill>
              </a:rPr>
              <a:t>Homework review (from lesson 1) - See if you have any solar powered devices in your home or at school, come back ready to list them.</a:t>
            </a:r>
            <a:endParaRPr>
              <a:latin typeface="Quicksand"/>
              <a:ea typeface="Quicksand"/>
              <a:cs typeface="Quicksand"/>
              <a:sym typeface="Quicksa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gf1676af992_1_17"/>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Micro:bit features</a:t>
            </a:r>
            <a:endParaRPr/>
          </a:p>
        </p:txBody>
      </p:sp>
      <p:sp>
        <p:nvSpPr>
          <p:cNvPr id="54" name="Google Shape;54;gf1676af992_1_1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55" name="Google Shape;55;gf1676af992_1_1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56" name="Google Shape;56;gf1676af992_1_17"/>
          <p:cNvSpPr txBox="1"/>
          <p:nvPr/>
        </p:nvSpPr>
        <p:spPr>
          <a:xfrm>
            <a:off x="211800" y="905475"/>
            <a:ext cx="8720400" cy="35829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Buttons - The micro:bit has two buttons on the front that can be used separately or together to make things happen.</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LED display - 25 LEDs arranged in a 5x5 grid make up the display for showing pictures, words and numbers.</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GPIO pins - General Purpose Input Output pins allow you to connect other electronics.  They have no pre-determined purpose except to input or output digital signals.</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3V pin - You can power external LEDs and other electronics using the 3 volt power pin.</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GND pin - </a:t>
            </a:r>
            <a:r>
              <a:rPr lang="en-GB" sz="1800">
                <a:solidFill>
                  <a:srgbClr val="434343"/>
                </a:solidFill>
              </a:rPr>
              <a:t>The GND pin is the ground or Earth pin - it's used to complete electrical circuits when you connect other devices e.g. headphones, a fan, LEDs or external switches to your micro:bit.</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p:txBody>
      </p:sp>
      <p:pic>
        <p:nvPicPr>
          <p:cNvPr id="57" name="Google Shape;57;gf1676af992_1_17"/>
          <p:cNvPicPr preferRelativeResize="0"/>
          <p:nvPr/>
        </p:nvPicPr>
        <p:blipFill>
          <a:blip r:embed="rId3">
            <a:alphaModFix/>
          </a:blip>
          <a:stretch>
            <a:fillRect/>
          </a:stretch>
        </p:blipFill>
        <p:spPr>
          <a:xfrm>
            <a:off x="7694225" y="4031650"/>
            <a:ext cx="1138625" cy="9377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5"/>
          <p:cNvSpPr txBox="1"/>
          <p:nvPr>
            <p:ph type="title"/>
          </p:nvPr>
        </p:nvSpPr>
        <p:spPr>
          <a:xfrm>
            <a:off x="146350" y="310900"/>
            <a:ext cx="88527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63" name="Google Shape;63;p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4" name="Google Shape;64;p5"/>
          <p:cNvSpPr txBox="1"/>
          <p:nvPr/>
        </p:nvSpPr>
        <p:spPr>
          <a:xfrm>
            <a:off x="347250" y="830050"/>
            <a:ext cx="8449500" cy="918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2000" u="none" cap="none" strike="noStrike">
                <a:solidFill>
                  <a:srgbClr val="434343"/>
                </a:solidFill>
                <a:latin typeface="Arial"/>
                <a:ea typeface="Arial"/>
                <a:cs typeface="Arial"/>
                <a:sym typeface="Arial"/>
              </a:rPr>
              <a:t>Look at the code conversation template for the </a:t>
            </a:r>
            <a:r>
              <a:rPr b="1" lang="en-GB" sz="2000">
                <a:solidFill>
                  <a:srgbClr val="434343"/>
                </a:solidFill>
              </a:rPr>
              <a:t>energy meter</a:t>
            </a:r>
            <a:r>
              <a:rPr b="1" i="0" lang="en-GB" sz="2000" u="none" cap="none" strike="noStrike">
                <a:solidFill>
                  <a:srgbClr val="434343"/>
                </a:solidFill>
                <a:latin typeface="Arial"/>
                <a:ea typeface="Arial"/>
                <a:cs typeface="Arial"/>
                <a:sym typeface="Arial"/>
              </a:rPr>
              <a:t> </a:t>
            </a:r>
            <a:r>
              <a:rPr b="0" i="0" lang="en-GB" sz="2000" u="none" cap="none" strike="noStrike">
                <a:solidFill>
                  <a:srgbClr val="434343"/>
                </a:solidFill>
                <a:latin typeface="Arial"/>
                <a:ea typeface="Arial"/>
                <a:cs typeface="Arial"/>
                <a:sym typeface="Arial"/>
              </a:rPr>
              <a:t>program see if you can predict what the whole program does...don’t worry about detail just yet.</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800" u="none" cap="none" strike="noStrike">
              <a:solidFill>
                <a:srgbClr val="434343"/>
              </a:solidFill>
              <a:latin typeface="Arial"/>
              <a:ea typeface="Arial"/>
              <a:cs typeface="Arial"/>
              <a:sym typeface="Arial"/>
            </a:endParaRPr>
          </a:p>
        </p:txBody>
      </p:sp>
      <p:pic>
        <p:nvPicPr>
          <p:cNvPr id="65" name="Google Shape;65;p5"/>
          <p:cNvPicPr preferRelativeResize="0"/>
          <p:nvPr/>
        </p:nvPicPr>
        <p:blipFill rotWithShape="1">
          <a:blip r:embed="rId3">
            <a:alphaModFix/>
          </a:blip>
          <a:srcRect b="0" l="0" r="0" t="0"/>
          <a:stretch/>
        </p:blipFill>
        <p:spPr>
          <a:xfrm>
            <a:off x="2553925" y="2048150"/>
            <a:ext cx="3705950" cy="2779448"/>
          </a:xfrm>
          <a:prstGeom prst="rect">
            <a:avLst/>
          </a:prstGeom>
          <a:noFill/>
          <a:ln>
            <a:noFill/>
          </a:ln>
        </p:spPr>
      </p:pic>
      <p:sp>
        <p:nvSpPr>
          <p:cNvPr id="66" name="Google Shape;66;p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1</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72" name="Google Shape;72;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73" name="Google Shape;73;p6"/>
          <p:cNvSpPr txBox="1"/>
          <p:nvPr/>
        </p:nvSpPr>
        <p:spPr>
          <a:xfrm>
            <a:off x="311400" y="1017600"/>
            <a:ext cx="8521200" cy="26727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Turn to your partner and discuss what you think the whole program is doing.  Can you express it in a couple of sentences?</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None/>
            </a:pPr>
            <a:r>
              <a:rPr lang="en-GB" sz="1800">
                <a:solidFill>
                  <a:srgbClr val="434343"/>
                </a:solidFill>
              </a:rPr>
              <a:t>The solar energy meter program measures the amount of energy available from the solar store.  It then creates a simple LED bar chart to display the amount of energy available in the store.  The program also enables the user to turn the fan on and off, using button a and b respectively.</a:t>
            </a:r>
            <a:endParaRPr sz="1800">
              <a:solidFill>
                <a:srgbClr val="434343"/>
              </a:solidFill>
            </a:endParaRPr>
          </a:p>
          <a:p>
            <a:pPr indent="0" lvl="0" marL="0" marR="0" rtl="0" algn="l">
              <a:lnSpc>
                <a:spcPct val="136363"/>
              </a:lnSpc>
              <a:spcBef>
                <a:spcPts val="0"/>
              </a:spcBef>
              <a:spcAft>
                <a:spcPts val="0"/>
              </a:spcAft>
              <a:buNone/>
            </a:pPr>
            <a:r>
              <a:t/>
            </a:r>
            <a:endParaRPr sz="1800">
              <a:solidFill>
                <a:srgbClr val="434343"/>
              </a:solidFill>
            </a:endParaRPr>
          </a:p>
          <a:p>
            <a:pPr indent="0" lvl="0" marL="0" marR="0" rtl="0" algn="l">
              <a:lnSpc>
                <a:spcPct val="136363"/>
              </a:lnSpc>
              <a:spcBef>
                <a:spcPts val="0"/>
              </a:spcBef>
              <a:spcAft>
                <a:spcPts val="0"/>
              </a:spcAft>
              <a:buNone/>
            </a:pPr>
            <a:r>
              <a:t/>
            </a:r>
            <a:endParaRPr sz="1800">
              <a:solidFill>
                <a:srgbClr val="434343"/>
              </a:solidFill>
            </a:endParaRPr>
          </a:p>
          <a:p>
            <a:pPr indent="0" lvl="0" marL="0" marR="0" rtl="0" algn="l">
              <a:lnSpc>
                <a:spcPct val="136363"/>
              </a:lnSpc>
              <a:spcBef>
                <a:spcPts val="0"/>
              </a:spcBef>
              <a:spcAft>
                <a:spcPts val="0"/>
              </a:spcAft>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p:txBody>
      </p:sp>
      <p:sp>
        <p:nvSpPr>
          <p:cNvPr id="74" name="Google Shape;74;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a:t>
            </a:r>
            <a:r>
              <a:rPr lang="en-GB" sz="1400">
                <a:latin typeface="Arial"/>
                <a:ea typeface="Arial"/>
                <a:cs typeface="Arial"/>
                <a:sym typeface="Arial"/>
              </a:rPr>
              <a:t>ctivity 1</a:t>
            </a:r>
            <a:endParaRPr b="0" i="0" sz="1400" u="none" cap="none" strike="noStrike">
              <a:solidFill>
                <a:srgbClr val="666666"/>
              </a:solidFill>
              <a:latin typeface="Arial"/>
              <a:ea typeface="Arial"/>
              <a:cs typeface="Arial"/>
              <a:sym typeface="Arial"/>
            </a:endParaRPr>
          </a:p>
        </p:txBody>
      </p:sp>
      <p:pic>
        <p:nvPicPr>
          <p:cNvPr id="75" name="Google Shape;75;p6"/>
          <p:cNvPicPr preferRelativeResize="0"/>
          <p:nvPr/>
        </p:nvPicPr>
        <p:blipFill rotWithShape="1">
          <a:blip r:embed="rId3">
            <a:alphaModFix/>
          </a:blip>
          <a:srcRect b="0" l="0" r="0" t="31759"/>
          <a:stretch/>
        </p:blipFill>
        <p:spPr>
          <a:xfrm>
            <a:off x="1366825" y="3690271"/>
            <a:ext cx="6410325" cy="1241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0" st="0"/>
                                            </p:txEl>
                                          </p:spTgt>
                                        </p:tgtEl>
                                        <p:attrNameLst>
                                          <p:attrName>style.visibility</p:attrName>
                                        </p:attrNameLst>
                                      </p:cBhvr>
                                      <p:to>
                                        <p:strVal val="visible"/>
                                      </p:to>
                                    </p:set>
                                    <p:animEffect filter="fade" transition="in">
                                      <p:cBhvr>
                                        <p:cTn dur="1000"/>
                                        <p:tgtEl>
                                          <p:spTgt spid="7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1" st="1"/>
                                            </p:txEl>
                                          </p:spTgt>
                                        </p:tgtEl>
                                        <p:attrNameLst>
                                          <p:attrName>style.visibility</p:attrName>
                                        </p:attrNameLst>
                                      </p:cBhvr>
                                      <p:to>
                                        <p:strVal val="visible"/>
                                      </p:to>
                                    </p:set>
                                    <p:animEffect filter="fade" transition="in">
                                      <p:cBhvr>
                                        <p:cTn dur="1000"/>
                                        <p:tgtEl>
                                          <p:spTgt spid="7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2" st="2"/>
                                            </p:txEl>
                                          </p:spTgt>
                                        </p:tgtEl>
                                        <p:attrNameLst>
                                          <p:attrName>style.visibility</p:attrName>
                                        </p:attrNameLst>
                                      </p:cBhvr>
                                      <p:to>
                                        <p:strVal val="visible"/>
                                      </p:to>
                                    </p:set>
                                    <p:animEffect filter="fade" transition="in">
                                      <p:cBhvr>
                                        <p:cTn dur="1000"/>
                                        <p:tgtEl>
                                          <p:spTgt spid="7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3" st="3"/>
                                            </p:txEl>
                                          </p:spTgt>
                                        </p:tgtEl>
                                        <p:attrNameLst>
                                          <p:attrName>style.visibility</p:attrName>
                                        </p:attrNameLst>
                                      </p:cBhvr>
                                      <p:to>
                                        <p:strVal val="visible"/>
                                      </p:to>
                                    </p:set>
                                    <p:animEffect filter="fade" transition="in">
                                      <p:cBhvr>
                                        <p:cTn dur="1000"/>
                                        <p:tgtEl>
                                          <p:spTgt spid="7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4" st="4"/>
                                            </p:txEl>
                                          </p:spTgt>
                                        </p:tgtEl>
                                        <p:attrNameLst>
                                          <p:attrName>style.visibility</p:attrName>
                                        </p:attrNameLst>
                                      </p:cBhvr>
                                      <p:to>
                                        <p:strVal val="visible"/>
                                      </p:to>
                                    </p:set>
                                    <p:animEffect filter="fade" transition="in">
                                      <p:cBhvr>
                                        <p:cTn dur="1000"/>
                                        <p:tgtEl>
                                          <p:spTgt spid="7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5" st="5"/>
                                            </p:txEl>
                                          </p:spTgt>
                                        </p:tgtEl>
                                        <p:attrNameLst>
                                          <p:attrName>style.visibility</p:attrName>
                                        </p:attrNameLst>
                                      </p:cBhvr>
                                      <p:to>
                                        <p:strVal val="visible"/>
                                      </p:to>
                                    </p:set>
                                    <p:animEffect filter="fade" transition="in">
                                      <p:cBhvr>
                                        <p:cTn dur="1000"/>
                                        <p:tgtEl>
                                          <p:spTgt spid="7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xEl>
                                              <p:pRg end="6" st="6"/>
                                            </p:txEl>
                                          </p:spTgt>
                                        </p:tgtEl>
                                        <p:attrNameLst>
                                          <p:attrName>style.visibility</p:attrName>
                                        </p:attrNameLst>
                                      </p:cBhvr>
                                      <p:to>
                                        <p:strVal val="visible"/>
                                      </p:to>
                                    </p:set>
                                    <p:animEffect filter="fade" transition="in">
                                      <p:cBhvr>
                                        <p:cTn dur="1000"/>
                                        <p:tgtEl>
                                          <p:spTgt spid="73">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81" name="Google Shape;81;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2" name="Google Shape;82;p7"/>
          <p:cNvSpPr txBox="1"/>
          <p:nvPr/>
        </p:nvSpPr>
        <p:spPr>
          <a:xfrm>
            <a:off x="449125" y="1173575"/>
            <a:ext cx="1673700" cy="35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434343"/>
              </a:solidFill>
              <a:latin typeface="Arial"/>
              <a:ea typeface="Arial"/>
              <a:cs typeface="Arial"/>
              <a:sym typeface="Arial"/>
            </a:endParaRPr>
          </a:p>
        </p:txBody>
      </p:sp>
      <p:sp>
        <p:nvSpPr>
          <p:cNvPr id="83" name="Google Shape;83;p7"/>
          <p:cNvSpPr txBox="1"/>
          <p:nvPr/>
        </p:nvSpPr>
        <p:spPr>
          <a:xfrm>
            <a:off x="6786100" y="1157850"/>
            <a:ext cx="2245200" cy="332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Flash the code for the </a:t>
            </a:r>
            <a:r>
              <a:rPr lang="en-GB" sz="1800">
                <a:solidFill>
                  <a:srgbClr val="434343"/>
                </a:solidFill>
              </a:rPr>
              <a:t>energy meter</a:t>
            </a:r>
            <a:r>
              <a:rPr b="0" i="0" lang="en-GB" sz="1800" u="none" cap="none" strike="noStrike">
                <a:solidFill>
                  <a:srgbClr val="434343"/>
                </a:solidFill>
                <a:latin typeface="Arial"/>
                <a:ea typeface="Arial"/>
                <a:cs typeface="Arial"/>
                <a:sym typeface="Arial"/>
              </a:rPr>
              <a:t> program to your micro:bit.  </a:t>
            </a:r>
            <a:r>
              <a:rPr lang="en-GB" sz="1800">
                <a:solidFill>
                  <a:srgbClr val="434343"/>
                </a:solidFill>
              </a:rPr>
              <a:t>As the amount of stored electricity grows the bar chart will </a:t>
            </a:r>
            <a:r>
              <a:rPr lang="en-GB" sz="1800">
                <a:solidFill>
                  <a:srgbClr val="434343"/>
                </a:solidFill>
              </a:rPr>
              <a:t>increase in size.  Use buttons a and b on the micro:bit to turn the fan on and off.</a:t>
            </a:r>
            <a:endParaRPr b="0" i="0" sz="1800" u="none" cap="none" strike="noStrike">
              <a:solidFill>
                <a:srgbClr val="434343"/>
              </a:solidFill>
              <a:latin typeface="Arial"/>
              <a:ea typeface="Arial"/>
              <a:cs typeface="Arial"/>
              <a:sym typeface="Arial"/>
            </a:endParaRPr>
          </a:p>
        </p:txBody>
      </p:sp>
      <p:sp>
        <p:nvSpPr>
          <p:cNvPr id="84" name="Google Shape;84;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pic>
        <p:nvPicPr>
          <p:cNvPr id="85" name="Google Shape;85;p7"/>
          <p:cNvPicPr preferRelativeResize="0"/>
          <p:nvPr/>
        </p:nvPicPr>
        <p:blipFill>
          <a:blip r:embed="rId3">
            <a:alphaModFix/>
          </a:blip>
          <a:stretch>
            <a:fillRect/>
          </a:stretch>
        </p:blipFill>
        <p:spPr>
          <a:xfrm>
            <a:off x="2199025" y="1157850"/>
            <a:ext cx="4510876" cy="261548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83">
                                            <p:txEl>
                                              <p:pRg end="0" st="0"/>
                                            </p:txEl>
                                          </p:spTgt>
                                        </p:tgtEl>
                                        <p:attrNameLst>
                                          <p:attrName>style.visibility</p:attrName>
                                        </p:attrNameLst>
                                      </p:cBhvr>
                                      <p:to>
                                        <p:strVal val="visible"/>
                                      </p:to>
                                    </p:set>
                                    <p:animEffect filter="fade" transition="in">
                                      <p:cBhvr>
                                        <p:cTn dur="1000"/>
                                        <p:tgtEl>
                                          <p:spTgt spid="8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f1676af992_1_30"/>
          <p:cNvSpPr txBox="1"/>
          <p:nvPr>
            <p:ph idx="1" type="body"/>
          </p:nvPr>
        </p:nvSpPr>
        <p:spPr>
          <a:xfrm>
            <a:off x="310950" y="1017800"/>
            <a:ext cx="8522100" cy="38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First of all...what is the difference between the garden light/fan circuit and this energy meter?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Turn to your partner and say what is different and (using the right terminology) say how the the fan in the first circuit is switched on and off</a:t>
            </a:r>
            <a:endParaRPr/>
          </a:p>
        </p:txBody>
      </p:sp>
      <p:sp>
        <p:nvSpPr>
          <p:cNvPr id="91" name="Google Shape;91;gf1676af992_1_30"/>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Explicit teaching about the solar store and the micro:bit</a:t>
            </a:r>
            <a:endParaRPr/>
          </a:p>
        </p:txBody>
      </p:sp>
      <p:sp>
        <p:nvSpPr>
          <p:cNvPr id="92" name="Google Shape;92;gf1676af992_1_30"/>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pic>
        <p:nvPicPr>
          <p:cNvPr id="93" name="Google Shape;93;gf1676af992_1_30"/>
          <p:cNvPicPr preferRelativeResize="0"/>
          <p:nvPr/>
        </p:nvPicPr>
        <p:blipFill>
          <a:blip r:embed="rId3">
            <a:alphaModFix/>
          </a:blip>
          <a:stretch>
            <a:fillRect/>
          </a:stretch>
        </p:blipFill>
        <p:spPr>
          <a:xfrm>
            <a:off x="261246" y="1854971"/>
            <a:ext cx="4145651" cy="2386125"/>
          </a:xfrm>
          <a:prstGeom prst="rect">
            <a:avLst/>
          </a:prstGeom>
          <a:noFill/>
          <a:ln>
            <a:noFill/>
          </a:ln>
        </p:spPr>
      </p:pic>
      <p:pic>
        <p:nvPicPr>
          <p:cNvPr id="94" name="Google Shape;94;gf1676af992_1_30"/>
          <p:cNvPicPr preferRelativeResize="0"/>
          <p:nvPr/>
        </p:nvPicPr>
        <p:blipFill>
          <a:blip r:embed="rId4">
            <a:alphaModFix/>
          </a:blip>
          <a:stretch>
            <a:fillRect/>
          </a:stretch>
        </p:blipFill>
        <p:spPr>
          <a:xfrm>
            <a:off x="4592225" y="1854976"/>
            <a:ext cx="4115271" cy="2386125"/>
          </a:xfrm>
          <a:prstGeom prst="rect">
            <a:avLst/>
          </a:prstGeom>
          <a:noFill/>
          <a:ln>
            <a:noFill/>
          </a:ln>
        </p:spPr>
      </p:pic>
      <p:sp>
        <p:nvSpPr>
          <p:cNvPr id="95" name="Google Shape;95;gf1676af992_1_3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Activity 3</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0" st="0"/>
                                            </p:txEl>
                                          </p:spTgt>
                                        </p:tgtEl>
                                        <p:attrNameLst>
                                          <p:attrName>style.visibility</p:attrName>
                                        </p:attrNameLst>
                                      </p:cBhvr>
                                      <p:to>
                                        <p:strVal val="visible"/>
                                      </p:to>
                                    </p:set>
                                    <p:animEffect filter="fade" transition="in">
                                      <p:cBhvr>
                                        <p:cTn dur="1000"/>
                                        <p:tgtEl>
                                          <p:spTgt spid="9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1" st="1"/>
                                            </p:txEl>
                                          </p:spTgt>
                                        </p:tgtEl>
                                        <p:attrNameLst>
                                          <p:attrName>style.visibility</p:attrName>
                                        </p:attrNameLst>
                                      </p:cBhvr>
                                      <p:to>
                                        <p:strVal val="visible"/>
                                      </p:to>
                                    </p:set>
                                    <p:animEffect filter="fade" transition="in">
                                      <p:cBhvr>
                                        <p:cTn dur="1000"/>
                                        <p:tgtEl>
                                          <p:spTgt spid="9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2" st="2"/>
                                            </p:txEl>
                                          </p:spTgt>
                                        </p:tgtEl>
                                        <p:attrNameLst>
                                          <p:attrName>style.visibility</p:attrName>
                                        </p:attrNameLst>
                                      </p:cBhvr>
                                      <p:to>
                                        <p:strVal val="visible"/>
                                      </p:to>
                                    </p:set>
                                    <p:animEffect filter="fade" transition="in">
                                      <p:cBhvr>
                                        <p:cTn dur="1000"/>
                                        <p:tgtEl>
                                          <p:spTgt spid="9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3" st="3"/>
                                            </p:txEl>
                                          </p:spTgt>
                                        </p:tgtEl>
                                        <p:attrNameLst>
                                          <p:attrName>style.visibility</p:attrName>
                                        </p:attrNameLst>
                                      </p:cBhvr>
                                      <p:to>
                                        <p:strVal val="visible"/>
                                      </p:to>
                                    </p:set>
                                    <p:animEffect filter="fade" transition="in">
                                      <p:cBhvr>
                                        <p:cTn dur="1000"/>
                                        <p:tgtEl>
                                          <p:spTgt spid="9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4" st="4"/>
                                            </p:txEl>
                                          </p:spTgt>
                                        </p:tgtEl>
                                        <p:attrNameLst>
                                          <p:attrName>style.visibility</p:attrName>
                                        </p:attrNameLst>
                                      </p:cBhvr>
                                      <p:to>
                                        <p:strVal val="visible"/>
                                      </p:to>
                                    </p:set>
                                    <p:animEffect filter="fade" transition="in">
                                      <p:cBhvr>
                                        <p:cTn dur="1000"/>
                                        <p:tgtEl>
                                          <p:spTgt spid="9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5" st="5"/>
                                            </p:txEl>
                                          </p:spTgt>
                                        </p:tgtEl>
                                        <p:attrNameLst>
                                          <p:attrName>style.visibility</p:attrName>
                                        </p:attrNameLst>
                                      </p:cBhvr>
                                      <p:to>
                                        <p:strVal val="visible"/>
                                      </p:to>
                                    </p:set>
                                    <p:animEffect filter="fade" transition="in">
                                      <p:cBhvr>
                                        <p:cTn dur="1000"/>
                                        <p:tgtEl>
                                          <p:spTgt spid="9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6" st="6"/>
                                            </p:txEl>
                                          </p:spTgt>
                                        </p:tgtEl>
                                        <p:attrNameLst>
                                          <p:attrName>style.visibility</p:attrName>
                                        </p:attrNameLst>
                                      </p:cBhvr>
                                      <p:to>
                                        <p:strVal val="visible"/>
                                      </p:to>
                                    </p:set>
                                    <p:animEffect filter="fade" transition="in">
                                      <p:cBhvr>
                                        <p:cTn dur="1000"/>
                                        <p:tgtEl>
                                          <p:spTgt spid="9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7" st="7"/>
                                            </p:txEl>
                                          </p:spTgt>
                                        </p:tgtEl>
                                        <p:attrNameLst>
                                          <p:attrName>style.visibility</p:attrName>
                                        </p:attrNameLst>
                                      </p:cBhvr>
                                      <p:to>
                                        <p:strVal val="visible"/>
                                      </p:to>
                                    </p:set>
                                    <p:animEffect filter="fade" transition="in">
                                      <p:cBhvr>
                                        <p:cTn dur="1000"/>
                                        <p:tgtEl>
                                          <p:spTgt spid="90">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8" st="8"/>
                                            </p:txEl>
                                          </p:spTgt>
                                        </p:tgtEl>
                                        <p:attrNameLst>
                                          <p:attrName>style.visibility</p:attrName>
                                        </p:attrNameLst>
                                      </p:cBhvr>
                                      <p:to>
                                        <p:strVal val="visible"/>
                                      </p:to>
                                    </p:set>
                                    <p:animEffect filter="fade" transition="in">
                                      <p:cBhvr>
                                        <p:cTn dur="1000"/>
                                        <p:tgtEl>
                                          <p:spTgt spid="90">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9" st="9"/>
                                            </p:txEl>
                                          </p:spTgt>
                                        </p:tgtEl>
                                        <p:attrNameLst>
                                          <p:attrName>style.visibility</p:attrName>
                                        </p:attrNameLst>
                                      </p:cBhvr>
                                      <p:to>
                                        <p:strVal val="visible"/>
                                      </p:to>
                                    </p:set>
                                    <p:animEffect filter="fade" transition="in">
                                      <p:cBhvr>
                                        <p:cTn dur="1000"/>
                                        <p:tgtEl>
                                          <p:spTgt spid="90">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gf1676af992_1_39"/>
          <p:cNvSpPr txBox="1"/>
          <p:nvPr>
            <p:ph idx="1" type="body"/>
          </p:nvPr>
        </p:nvSpPr>
        <p:spPr>
          <a:xfrm>
            <a:off x="2074225" y="737600"/>
            <a:ext cx="6593700" cy="142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 the first circuit if the white leads are touching the electric current is enabled to flow from the </a:t>
            </a:r>
            <a:r>
              <a:rPr b="1" lang="en-GB"/>
              <a:t>level pin</a:t>
            </a:r>
            <a:r>
              <a:rPr lang="en-GB"/>
              <a:t> to the </a:t>
            </a:r>
            <a:r>
              <a:rPr b="1" lang="en-GB"/>
              <a:t>enable pin</a:t>
            </a:r>
            <a:r>
              <a:rPr lang="en-GB"/>
              <a:t> and then on through the 3V pin to power the fan.  So you effectively have a simple switch to control the flow of electricity.</a:t>
            </a:r>
            <a:endParaRPr/>
          </a:p>
        </p:txBody>
      </p:sp>
      <p:sp>
        <p:nvSpPr>
          <p:cNvPr id="101" name="Google Shape;101;gf1676af992_1_39"/>
          <p:cNvSpPr txBox="1"/>
          <p:nvPr>
            <p:ph type="title"/>
          </p:nvPr>
        </p:nvSpPr>
        <p:spPr>
          <a:xfrm>
            <a:off x="145850" y="126925"/>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Explicit teaching about the solar store and the micro:bit</a:t>
            </a:r>
            <a:endParaRPr/>
          </a:p>
        </p:txBody>
      </p:sp>
      <p:sp>
        <p:nvSpPr>
          <p:cNvPr id="102" name="Google Shape;102;gf1676af992_1_39"/>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GB"/>
              <a:t>‹#›</a:t>
            </a:fld>
            <a:endParaRPr/>
          </a:p>
        </p:txBody>
      </p:sp>
      <p:pic>
        <p:nvPicPr>
          <p:cNvPr id="103" name="Google Shape;103;gf1676af992_1_39"/>
          <p:cNvPicPr preferRelativeResize="0"/>
          <p:nvPr/>
        </p:nvPicPr>
        <p:blipFill rotWithShape="1">
          <a:blip r:embed="rId3">
            <a:alphaModFix/>
          </a:blip>
          <a:srcRect b="0" l="31372" r="34144" t="25980"/>
          <a:stretch/>
        </p:blipFill>
        <p:spPr>
          <a:xfrm>
            <a:off x="448475" y="737600"/>
            <a:ext cx="1429524" cy="1766200"/>
          </a:xfrm>
          <a:prstGeom prst="rect">
            <a:avLst/>
          </a:prstGeom>
          <a:noFill/>
          <a:ln>
            <a:noFill/>
          </a:ln>
        </p:spPr>
      </p:pic>
      <p:pic>
        <p:nvPicPr>
          <p:cNvPr id="104" name="Google Shape;104;gf1676af992_1_39"/>
          <p:cNvPicPr preferRelativeResize="0"/>
          <p:nvPr/>
        </p:nvPicPr>
        <p:blipFill rotWithShape="1">
          <a:blip r:embed="rId4">
            <a:alphaModFix/>
          </a:blip>
          <a:srcRect b="0" l="31447" r="36199" t="0"/>
          <a:stretch/>
        </p:blipFill>
        <p:spPr>
          <a:xfrm>
            <a:off x="7049549" y="2441475"/>
            <a:ext cx="1331425" cy="2386125"/>
          </a:xfrm>
          <a:prstGeom prst="rect">
            <a:avLst/>
          </a:prstGeom>
          <a:noFill/>
          <a:ln>
            <a:noFill/>
          </a:ln>
        </p:spPr>
      </p:pic>
      <p:sp>
        <p:nvSpPr>
          <p:cNvPr id="105" name="Google Shape;105;gf1676af992_1_39"/>
          <p:cNvSpPr txBox="1"/>
          <p:nvPr>
            <p:ph idx="1" type="body"/>
          </p:nvPr>
        </p:nvSpPr>
        <p:spPr>
          <a:xfrm>
            <a:off x="448475" y="2600900"/>
            <a:ext cx="6042300" cy="222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 the 2nd circuit the micro:bit is connected to the solar store via </a:t>
            </a:r>
            <a:r>
              <a:rPr b="1" lang="en-GB"/>
              <a:t>Pin PO</a:t>
            </a:r>
            <a:r>
              <a:rPr lang="en-GB"/>
              <a:t> and reads the </a:t>
            </a:r>
            <a:r>
              <a:rPr b="1" lang="en-GB"/>
              <a:t>charge%output pin</a:t>
            </a:r>
            <a:r>
              <a:rPr lang="en-GB"/>
              <a:t> which provides a </a:t>
            </a:r>
            <a:r>
              <a:rPr lang="en-GB"/>
              <a:t>voltage</a:t>
            </a:r>
            <a:r>
              <a:rPr lang="en-GB"/>
              <a:t> in the range 0V to 3V which represents the charge in the super-capacitor on the Solar Store.  The </a:t>
            </a:r>
            <a:r>
              <a:rPr b="1" lang="en-GB"/>
              <a:t>Pin P2</a:t>
            </a:r>
            <a:r>
              <a:rPr lang="en-GB"/>
              <a:t> is connected to the enable pin on the Solar Store which enables the program to control the flow of electricity to the fan.</a:t>
            </a:r>
            <a:endParaRPr/>
          </a:p>
        </p:txBody>
      </p:sp>
      <p:sp>
        <p:nvSpPr>
          <p:cNvPr id="106" name="Google Shape;106;gf1676af992_1_3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Activity 3</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